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63" r:id="rId3"/>
    <p:sldId id="264" r:id="rId4"/>
    <p:sldId id="287" r:id="rId5"/>
    <p:sldId id="267" r:id="rId6"/>
    <p:sldId id="262" r:id="rId7"/>
    <p:sldId id="268" r:id="rId8"/>
    <p:sldId id="265" r:id="rId9"/>
    <p:sldId id="266" r:id="rId10"/>
    <p:sldId id="281" r:id="rId11"/>
    <p:sldId id="284" r:id="rId12"/>
    <p:sldId id="286" r:id="rId13"/>
    <p:sldId id="282" r:id="rId14"/>
    <p:sldId id="273" r:id="rId15"/>
    <p:sldId id="280" r:id="rId16"/>
    <p:sldId id="283" r:id="rId17"/>
    <p:sldId id="260" r:id="rId18"/>
    <p:sldId id="279"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C4C4"/>
    <a:srgbClr val="CCEC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667" autoAdjust="0"/>
    <p:restoredTop sz="95353"/>
  </p:normalViewPr>
  <p:slideViewPr>
    <p:cSldViewPr snapToGrid="0">
      <p:cViewPr varScale="1">
        <p:scale>
          <a:sx n="65" d="100"/>
          <a:sy n="65" d="100"/>
        </p:scale>
        <p:origin x="70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9D3CDE-CEDB-4DF9-A64B-00949B58C9AA}" type="doc">
      <dgm:prSet loTypeId="urn:microsoft.com/office/officeart/2005/8/layout/hierarchy1" loCatId="hierarchy" qsTypeId="urn:microsoft.com/office/officeart/2005/8/quickstyle/simple1" qsCatId="simple" csTypeId="urn:microsoft.com/office/officeart/2005/8/colors/colorful1" csCatId="colorful"/>
      <dgm:spPr/>
      <dgm:t>
        <a:bodyPr/>
        <a:lstStyle/>
        <a:p>
          <a:endParaRPr lang="en-US"/>
        </a:p>
      </dgm:t>
    </dgm:pt>
    <dgm:pt modelId="{B79B6DC3-4099-4F5C-BABF-108DDBCD2BF8}">
      <dgm:prSet/>
      <dgm:spPr/>
      <dgm:t>
        <a:bodyPr/>
        <a:lstStyle/>
        <a:p>
          <a:r>
            <a:rPr lang="en-US"/>
            <a:t>Keep at least 2 meters (about the length of a hockey stick) between you and others.</a:t>
          </a:r>
        </a:p>
      </dgm:t>
    </dgm:pt>
    <dgm:pt modelId="{65BF757A-6448-42FA-AE84-015DEABAE56F}" type="parTrans" cxnId="{ECFFFF4D-F27B-479C-BDED-B686F47196CB}">
      <dgm:prSet/>
      <dgm:spPr/>
      <dgm:t>
        <a:bodyPr/>
        <a:lstStyle/>
        <a:p>
          <a:endParaRPr lang="en-US"/>
        </a:p>
      </dgm:t>
    </dgm:pt>
    <dgm:pt modelId="{D53D6545-F4F2-47F8-8B86-1BD3240AB969}" type="sibTrans" cxnId="{ECFFFF4D-F27B-479C-BDED-B686F47196CB}">
      <dgm:prSet/>
      <dgm:spPr/>
      <dgm:t>
        <a:bodyPr/>
        <a:lstStyle/>
        <a:p>
          <a:endParaRPr lang="en-US"/>
        </a:p>
      </dgm:t>
    </dgm:pt>
    <dgm:pt modelId="{A693E053-EC35-4A95-A8BB-FC456C2046E6}">
      <dgm:prSet/>
      <dgm:spPr/>
      <dgm:t>
        <a:bodyPr/>
        <a:lstStyle/>
        <a:p>
          <a:r>
            <a:rPr lang="en-US"/>
            <a:t>If you are too close to someone who coughs or sneezes, you risk breathing in tiny droplets that could contain the </a:t>
          </a:r>
          <a:r>
            <a:rPr lang="en-CA"/>
            <a:t>COVID-19 virus.</a:t>
          </a:r>
          <a:endParaRPr lang="en-US"/>
        </a:p>
      </dgm:t>
    </dgm:pt>
    <dgm:pt modelId="{7B8F24ED-B1EF-4B83-B1BA-008A1A884DBE}" type="parTrans" cxnId="{2A61C157-0F80-4A8D-9581-F41F44BEDBCA}">
      <dgm:prSet/>
      <dgm:spPr/>
      <dgm:t>
        <a:bodyPr/>
        <a:lstStyle/>
        <a:p>
          <a:endParaRPr lang="en-US"/>
        </a:p>
      </dgm:t>
    </dgm:pt>
    <dgm:pt modelId="{C688ED00-33D5-459A-8EF9-73933026101D}" type="sibTrans" cxnId="{2A61C157-0F80-4A8D-9581-F41F44BEDBCA}">
      <dgm:prSet/>
      <dgm:spPr/>
      <dgm:t>
        <a:bodyPr/>
        <a:lstStyle/>
        <a:p>
          <a:endParaRPr lang="en-US"/>
        </a:p>
      </dgm:t>
    </dgm:pt>
    <dgm:pt modelId="{F0EC1826-DA6A-409C-8E0B-2566FD8DDAE9}" type="pres">
      <dgm:prSet presAssocID="{0D9D3CDE-CEDB-4DF9-A64B-00949B58C9AA}" presName="hierChild1" presStyleCnt="0">
        <dgm:presLayoutVars>
          <dgm:chPref val="1"/>
          <dgm:dir/>
          <dgm:animOne val="branch"/>
          <dgm:animLvl val="lvl"/>
          <dgm:resizeHandles/>
        </dgm:presLayoutVars>
      </dgm:prSet>
      <dgm:spPr/>
    </dgm:pt>
    <dgm:pt modelId="{955BFAB9-B6FC-4846-828F-E37EB23B1846}" type="pres">
      <dgm:prSet presAssocID="{B79B6DC3-4099-4F5C-BABF-108DDBCD2BF8}" presName="hierRoot1" presStyleCnt="0"/>
      <dgm:spPr/>
    </dgm:pt>
    <dgm:pt modelId="{F5860246-9A26-4771-A57C-97DACE9D0FB0}" type="pres">
      <dgm:prSet presAssocID="{B79B6DC3-4099-4F5C-BABF-108DDBCD2BF8}" presName="composite" presStyleCnt="0"/>
      <dgm:spPr/>
    </dgm:pt>
    <dgm:pt modelId="{606B8115-8022-4335-9446-4352852CEE86}" type="pres">
      <dgm:prSet presAssocID="{B79B6DC3-4099-4F5C-BABF-108DDBCD2BF8}" presName="background" presStyleLbl="node0" presStyleIdx="0" presStyleCnt="2"/>
      <dgm:spPr/>
    </dgm:pt>
    <dgm:pt modelId="{B1E90527-6431-451B-A9C5-FA0D62B88571}" type="pres">
      <dgm:prSet presAssocID="{B79B6DC3-4099-4F5C-BABF-108DDBCD2BF8}" presName="text" presStyleLbl="fgAcc0" presStyleIdx="0" presStyleCnt="2">
        <dgm:presLayoutVars>
          <dgm:chPref val="3"/>
        </dgm:presLayoutVars>
      </dgm:prSet>
      <dgm:spPr/>
    </dgm:pt>
    <dgm:pt modelId="{A7B95E20-2C3E-4C1A-866F-5F9CA76264A1}" type="pres">
      <dgm:prSet presAssocID="{B79B6DC3-4099-4F5C-BABF-108DDBCD2BF8}" presName="hierChild2" presStyleCnt="0"/>
      <dgm:spPr/>
    </dgm:pt>
    <dgm:pt modelId="{49CC31A7-6211-4DC3-A631-37DB29050255}" type="pres">
      <dgm:prSet presAssocID="{A693E053-EC35-4A95-A8BB-FC456C2046E6}" presName="hierRoot1" presStyleCnt="0"/>
      <dgm:spPr/>
    </dgm:pt>
    <dgm:pt modelId="{35E395C3-0AD1-4DCE-83F9-3A3A23FCF91D}" type="pres">
      <dgm:prSet presAssocID="{A693E053-EC35-4A95-A8BB-FC456C2046E6}" presName="composite" presStyleCnt="0"/>
      <dgm:spPr/>
    </dgm:pt>
    <dgm:pt modelId="{0FE2D069-0E19-47B5-9A79-E6B4582CFBE2}" type="pres">
      <dgm:prSet presAssocID="{A693E053-EC35-4A95-A8BB-FC456C2046E6}" presName="background" presStyleLbl="node0" presStyleIdx="1" presStyleCnt="2"/>
      <dgm:spPr/>
    </dgm:pt>
    <dgm:pt modelId="{8CAC2572-D827-44D6-8709-86AF8F40200F}" type="pres">
      <dgm:prSet presAssocID="{A693E053-EC35-4A95-A8BB-FC456C2046E6}" presName="text" presStyleLbl="fgAcc0" presStyleIdx="1" presStyleCnt="2">
        <dgm:presLayoutVars>
          <dgm:chPref val="3"/>
        </dgm:presLayoutVars>
      </dgm:prSet>
      <dgm:spPr/>
    </dgm:pt>
    <dgm:pt modelId="{8AF3E236-7A86-4CBB-9DF4-BCF3E01F9E62}" type="pres">
      <dgm:prSet presAssocID="{A693E053-EC35-4A95-A8BB-FC456C2046E6}" presName="hierChild2" presStyleCnt="0"/>
      <dgm:spPr/>
    </dgm:pt>
  </dgm:ptLst>
  <dgm:cxnLst>
    <dgm:cxn modelId="{ECFFFF4D-F27B-479C-BDED-B686F47196CB}" srcId="{0D9D3CDE-CEDB-4DF9-A64B-00949B58C9AA}" destId="{B79B6DC3-4099-4F5C-BABF-108DDBCD2BF8}" srcOrd="0" destOrd="0" parTransId="{65BF757A-6448-42FA-AE84-015DEABAE56F}" sibTransId="{D53D6545-F4F2-47F8-8B86-1BD3240AB969}"/>
    <dgm:cxn modelId="{2A61C157-0F80-4A8D-9581-F41F44BEDBCA}" srcId="{0D9D3CDE-CEDB-4DF9-A64B-00949B58C9AA}" destId="{A693E053-EC35-4A95-A8BB-FC456C2046E6}" srcOrd="1" destOrd="0" parTransId="{7B8F24ED-B1EF-4B83-B1BA-008A1A884DBE}" sibTransId="{C688ED00-33D5-459A-8EF9-73933026101D}"/>
    <dgm:cxn modelId="{46BA105A-0755-4515-8023-169FC3BCBE60}" type="presOf" srcId="{A693E053-EC35-4A95-A8BB-FC456C2046E6}" destId="{8CAC2572-D827-44D6-8709-86AF8F40200F}" srcOrd="0" destOrd="0" presId="urn:microsoft.com/office/officeart/2005/8/layout/hierarchy1"/>
    <dgm:cxn modelId="{A4F2527C-4140-42F0-9326-00BEF318F8B2}" type="presOf" srcId="{B79B6DC3-4099-4F5C-BABF-108DDBCD2BF8}" destId="{B1E90527-6431-451B-A9C5-FA0D62B88571}" srcOrd="0" destOrd="0" presId="urn:microsoft.com/office/officeart/2005/8/layout/hierarchy1"/>
    <dgm:cxn modelId="{6BEDE099-DDBD-4E99-9F77-2918C1A99FE5}" type="presOf" srcId="{0D9D3CDE-CEDB-4DF9-A64B-00949B58C9AA}" destId="{F0EC1826-DA6A-409C-8E0B-2566FD8DDAE9}" srcOrd="0" destOrd="0" presId="urn:microsoft.com/office/officeart/2005/8/layout/hierarchy1"/>
    <dgm:cxn modelId="{F363E23F-667B-4541-B893-398CA7328050}" type="presParOf" srcId="{F0EC1826-DA6A-409C-8E0B-2566FD8DDAE9}" destId="{955BFAB9-B6FC-4846-828F-E37EB23B1846}" srcOrd="0" destOrd="0" presId="urn:microsoft.com/office/officeart/2005/8/layout/hierarchy1"/>
    <dgm:cxn modelId="{51E2FD74-8A01-4124-A642-C875522D2447}" type="presParOf" srcId="{955BFAB9-B6FC-4846-828F-E37EB23B1846}" destId="{F5860246-9A26-4771-A57C-97DACE9D0FB0}" srcOrd="0" destOrd="0" presId="urn:microsoft.com/office/officeart/2005/8/layout/hierarchy1"/>
    <dgm:cxn modelId="{53A29811-0C8B-4C5A-93D8-E84D3D7922B3}" type="presParOf" srcId="{F5860246-9A26-4771-A57C-97DACE9D0FB0}" destId="{606B8115-8022-4335-9446-4352852CEE86}" srcOrd="0" destOrd="0" presId="urn:microsoft.com/office/officeart/2005/8/layout/hierarchy1"/>
    <dgm:cxn modelId="{78615C70-BFC1-458A-9992-05E715EB75DB}" type="presParOf" srcId="{F5860246-9A26-4771-A57C-97DACE9D0FB0}" destId="{B1E90527-6431-451B-A9C5-FA0D62B88571}" srcOrd="1" destOrd="0" presId="urn:microsoft.com/office/officeart/2005/8/layout/hierarchy1"/>
    <dgm:cxn modelId="{43318B5E-3A61-49BB-94B4-8236FE644FE1}" type="presParOf" srcId="{955BFAB9-B6FC-4846-828F-E37EB23B1846}" destId="{A7B95E20-2C3E-4C1A-866F-5F9CA76264A1}" srcOrd="1" destOrd="0" presId="urn:microsoft.com/office/officeart/2005/8/layout/hierarchy1"/>
    <dgm:cxn modelId="{99A33DA4-4FD5-40E8-B6E5-542F25C54289}" type="presParOf" srcId="{F0EC1826-DA6A-409C-8E0B-2566FD8DDAE9}" destId="{49CC31A7-6211-4DC3-A631-37DB29050255}" srcOrd="1" destOrd="0" presId="urn:microsoft.com/office/officeart/2005/8/layout/hierarchy1"/>
    <dgm:cxn modelId="{12B38761-C6D6-4AA0-A86F-09CA177FF3CA}" type="presParOf" srcId="{49CC31A7-6211-4DC3-A631-37DB29050255}" destId="{35E395C3-0AD1-4DCE-83F9-3A3A23FCF91D}" srcOrd="0" destOrd="0" presId="urn:microsoft.com/office/officeart/2005/8/layout/hierarchy1"/>
    <dgm:cxn modelId="{E436B600-6221-492F-BC57-57ED73E82AD9}" type="presParOf" srcId="{35E395C3-0AD1-4DCE-83F9-3A3A23FCF91D}" destId="{0FE2D069-0E19-47B5-9A79-E6B4582CFBE2}" srcOrd="0" destOrd="0" presId="urn:microsoft.com/office/officeart/2005/8/layout/hierarchy1"/>
    <dgm:cxn modelId="{8448B2CA-0FD8-4EDA-B50C-0E38CA6F5DCB}" type="presParOf" srcId="{35E395C3-0AD1-4DCE-83F9-3A3A23FCF91D}" destId="{8CAC2572-D827-44D6-8709-86AF8F40200F}" srcOrd="1" destOrd="0" presId="urn:microsoft.com/office/officeart/2005/8/layout/hierarchy1"/>
    <dgm:cxn modelId="{F9C93E20-DAD6-43E4-A6ED-5591CC9388D4}" type="presParOf" srcId="{49CC31A7-6211-4DC3-A631-37DB29050255}" destId="{8AF3E236-7A86-4CBB-9DF4-BCF3E01F9E6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6B8115-8022-4335-9446-4352852CEE86}">
      <dsp:nvSpPr>
        <dsp:cNvPr id="0" name=""/>
        <dsp:cNvSpPr/>
      </dsp:nvSpPr>
      <dsp:spPr>
        <a:xfrm>
          <a:off x="1392" y="365851"/>
          <a:ext cx="4887729" cy="31037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E90527-6431-451B-A9C5-FA0D62B88571}">
      <dsp:nvSpPr>
        <dsp:cNvPr id="0" name=""/>
        <dsp:cNvSpPr/>
      </dsp:nvSpPr>
      <dsp:spPr>
        <a:xfrm>
          <a:off x="544473" y="881778"/>
          <a:ext cx="4887729" cy="31037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Keep at least 2 meters (about the length of a hockey stick) between you and others.</a:t>
          </a:r>
        </a:p>
      </dsp:txBody>
      <dsp:txXfrm>
        <a:off x="635378" y="972683"/>
        <a:ext cx="4705919" cy="2921898"/>
      </dsp:txXfrm>
    </dsp:sp>
    <dsp:sp modelId="{0FE2D069-0E19-47B5-9A79-E6B4582CFBE2}">
      <dsp:nvSpPr>
        <dsp:cNvPr id="0" name=""/>
        <dsp:cNvSpPr/>
      </dsp:nvSpPr>
      <dsp:spPr>
        <a:xfrm>
          <a:off x="5975284" y="365851"/>
          <a:ext cx="4887729" cy="310370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AC2572-D827-44D6-8709-86AF8F40200F}">
      <dsp:nvSpPr>
        <dsp:cNvPr id="0" name=""/>
        <dsp:cNvSpPr/>
      </dsp:nvSpPr>
      <dsp:spPr>
        <a:xfrm>
          <a:off x="6518365" y="881778"/>
          <a:ext cx="4887729" cy="3103708"/>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8110" tIns="118110" rIns="118110" bIns="118110" numCol="1" spcCol="1270" anchor="ctr" anchorCtr="0">
          <a:noAutofit/>
        </a:bodyPr>
        <a:lstStyle/>
        <a:p>
          <a:pPr marL="0" lvl="0" indent="0" algn="ctr" defTabSz="1377950">
            <a:lnSpc>
              <a:spcPct val="90000"/>
            </a:lnSpc>
            <a:spcBef>
              <a:spcPct val="0"/>
            </a:spcBef>
            <a:spcAft>
              <a:spcPct val="35000"/>
            </a:spcAft>
            <a:buNone/>
          </a:pPr>
          <a:r>
            <a:rPr lang="en-US" sz="3100" kern="1200"/>
            <a:t>If you are too close to someone who coughs or sneezes, you risk breathing in tiny droplets that could contain the </a:t>
          </a:r>
          <a:r>
            <a:rPr lang="en-CA" sz="3100" kern="1200"/>
            <a:t>COVID-19 virus.</a:t>
          </a:r>
          <a:endParaRPr lang="en-US" sz="3100" kern="1200"/>
        </a:p>
      </dsp:txBody>
      <dsp:txXfrm>
        <a:off x="6609270" y="972683"/>
        <a:ext cx="4705919" cy="2921898"/>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991E8-F73B-48AE-B25A-F0839E1937B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99B3899C-11E8-400F-BAD9-877C7F32C1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370B6E66-4EE8-4C50-AF1E-A08D1F76D858}"/>
              </a:ext>
            </a:extLst>
          </p:cNvPr>
          <p:cNvSpPr>
            <a:spLocks noGrp="1"/>
          </p:cNvSpPr>
          <p:nvPr>
            <p:ph type="dt" sz="half" idx="10"/>
          </p:nvPr>
        </p:nvSpPr>
        <p:spPr/>
        <p:txBody>
          <a:bodyPr/>
          <a:lstStyle/>
          <a:p>
            <a:fld id="{1A8F8BFF-8F3A-47BD-863F-DA874C392CD7}" type="datetimeFigureOut">
              <a:rPr lang="en-CA" smtClean="0"/>
              <a:t>2020-09-24</a:t>
            </a:fld>
            <a:endParaRPr lang="en-CA"/>
          </a:p>
        </p:txBody>
      </p:sp>
      <p:sp>
        <p:nvSpPr>
          <p:cNvPr id="5" name="Footer Placeholder 4">
            <a:extLst>
              <a:ext uri="{FF2B5EF4-FFF2-40B4-BE49-F238E27FC236}">
                <a16:creationId xmlns:a16="http://schemas.microsoft.com/office/drawing/2014/main" id="{FBA7FB23-6010-4EEB-B995-8049575FFF62}"/>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600279D4-1F0B-477B-9561-08FEC62B3043}"/>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261762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9126F0-E1DD-4866-866D-3F03109271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B18D8688-2E6D-4B15-BD18-898D1121493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8B95F04E-6AC0-4A5C-841F-2A36B2D9D44A}"/>
              </a:ext>
            </a:extLst>
          </p:cNvPr>
          <p:cNvSpPr>
            <a:spLocks noGrp="1"/>
          </p:cNvSpPr>
          <p:nvPr>
            <p:ph type="dt" sz="half" idx="10"/>
          </p:nvPr>
        </p:nvSpPr>
        <p:spPr/>
        <p:txBody>
          <a:bodyPr/>
          <a:lstStyle/>
          <a:p>
            <a:fld id="{1A8F8BFF-8F3A-47BD-863F-DA874C392CD7}" type="datetimeFigureOut">
              <a:rPr lang="en-CA" smtClean="0"/>
              <a:t>2020-09-24</a:t>
            </a:fld>
            <a:endParaRPr lang="en-CA"/>
          </a:p>
        </p:txBody>
      </p:sp>
      <p:sp>
        <p:nvSpPr>
          <p:cNvPr id="5" name="Footer Placeholder 4">
            <a:extLst>
              <a:ext uri="{FF2B5EF4-FFF2-40B4-BE49-F238E27FC236}">
                <a16:creationId xmlns:a16="http://schemas.microsoft.com/office/drawing/2014/main" id="{5C2A5388-2BB7-402D-A540-250ACC606124}"/>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E850396-F248-451A-ABD5-AC5ED1A9A8EB}"/>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5546198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A49221-438E-483B-B13E-192B67EEFDB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523D90-D7E8-4164-998A-B0A2844BCD7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D26AD90-609D-490C-98A3-4250BECA2367}"/>
              </a:ext>
            </a:extLst>
          </p:cNvPr>
          <p:cNvSpPr>
            <a:spLocks noGrp="1"/>
          </p:cNvSpPr>
          <p:nvPr>
            <p:ph type="dt" sz="half" idx="10"/>
          </p:nvPr>
        </p:nvSpPr>
        <p:spPr/>
        <p:txBody>
          <a:bodyPr/>
          <a:lstStyle/>
          <a:p>
            <a:fld id="{1A8F8BFF-8F3A-47BD-863F-DA874C392CD7}" type="datetimeFigureOut">
              <a:rPr lang="en-CA" smtClean="0"/>
              <a:t>2020-09-24</a:t>
            </a:fld>
            <a:endParaRPr lang="en-CA"/>
          </a:p>
        </p:txBody>
      </p:sp>
      <p:sp>
        <p:nvSpPr>
          <p:cNvPr id="5" name="Footer Placeholder 4">
            <a:extLst>
              <a:ext uri="{FF2B5EF4-FFF2-40B4-BE49-F238E27FC236}">
                <a16:creationId xmlns:a16="http://schemas.microsoft.com/office/drawing/2014/main" id="{A7839B1D-8180-4A91-A65A-EC1CF74CB63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E1288295-64DE-417A-BA09-019342B71364}"/>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1372644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F4598-B906-4429-B15B-CC751B66E808}"/>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03427616-19DB-4D11-AEBB-5CB4D09FB8F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D65EC06B-E559-4EBA-A29E-59EF0681E0D6}"/>
              </a:ext>
            </a:extLst>
          </p:cNvPr>
          <p:cNvSpPr>
            <a:spLocks noGrp="1"/>
          </p:cNvSpPr>
          <p:nvPr>
            <p:ph type="dt" sz="half" idx="10"/>
          </p:nvPr>
        </p:nvSpPr>
        <p:spPr/>
        <p:txBody>
          <a:bodyPr/>
          <a:lstStyle/>
          <a:p>
            <a:fld id="{1A8F8BFF-8F3A-47BD-863F-DA874C392CD7}" type="datetimeFigureOut">
              <a:rPr lang="en-CA" smtClean="0"/>
              <a:t>2020-09-24</a:t>
            </a:fld>
            <a:endParaRPr lang="en-CA"/>
          </a:p>
        </p:txBody>
      </p:sp>
      <p:sp>
        <p:nvSpPr>
          <p:cNvPr id="5" name="Footer Placeholder 4">
            <a:extLst>
              <a:ext uri="{FF2B5EF4-FFF2-40B4-BE49-F238E27FC236}">
                <a16:creationId xmlns:a16="http://schemas.microsoft.com/office/drawing/2014/main" id="{19D5ADD8-46B7-474D-AB96-E7DEDCB0186A}"/>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8FA3A81A-E717-4B70-8B8A-DEB639F1AFBA}"/>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4180882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09440-1F15-41FA-8045-38114931299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1076891-1762-4797-8F37-DF90158665D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B06CE72-F3F1-47E8-B6A8-F8DD3875330F}"/>
              </a:ext>
            </a:extLst>
          </p:cNvPr>
          <p:cNvSpPr>
            <a:spLocks noGrp="1"/>
          </p:cNvSpPr>
          <p:nvPr>
            <p:ph type="dt" sz="half" idx="10"/>
          </p:nvPr>
        </p:nvSpPr>
        <p:spPr/>
        <p:txBody>
          <a:bodyPr/>
          <a:lstStyle/>
          <a:p>
            <a:fld id="{1A8F8BFF-8F3A-47BD-863F-DA874C392CD7}" type="datetimeFigureOut">
              <a:rPr lang="en-CA" smtClean="0"/>
              <a:t>2020-09-24</a:t>
            </a:fld>
            <a:endParaRPr lang="en-CA"/>
          </a:p>
        </p:txBody>
      </p:sp>
      <p:sp>
        <p:nvSpPr>
          <p:cNvPr id="5" name="Footer Placeholder 4">
            <a:extLst>
              <a:ext uri="{FF2B5EF4-FFF2-40B4-BE49-F238E27FC236}">
                <a16:creationId xmlns:a16="http://schemas.microsoft.com/office/drawing/2014/main" id="{759F1AF2-BB5A-497F-9DC4-26F11CB24E76}"/>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6853C1-075E-4C1C-B31C-E21D72377B25}"/>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423055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82BC4-B1AF-44DF-AC07-6C6FFC2C97F1}"/>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2FC65D7-87D8-4152-8695-9DA7270BCA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7535251E-2D8C-4D07-802A-896B2284744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445B1265-1006-4208-8763-130831DE6A0C}"/>
              </a:ext>
            </a:extLst>
          </p:cNvPr>
          <p:cNvSpPr>
            <a:spLocks noGrp="1"/>
          </p:cNvSpPr>
          <p:nvPr>
            <p:ph type="dt" sz="half" idx="10"/>
          </p:nvPr>
        </p:nvSpPr>
        <p:spPr/>
        <p:txBody>
          <a:bodyPr/>
          <a:lstStyle/>
          <a:p>
            <a:fld id="{1A8F8BFF-8F3A-47BD-863F-DA874C392CD7}" type="datetimeFigureOut">
              <a:rPr lang="en-CA" smtClean="0"/>
              <a:t>2020-09-24</a:t>
            </a:fld>
            <a:endParaRPr lang="en-CA"/>
          </a:p>
        </p:txBody>
      </p:sp>
      <p:sp>
        <p:nvSpPr>
          <p:cNvPr id="6" name="Footer Placeholder 5">
            <a:extLst>
              <a:ext uri="{FF2B5EF4-FFF2-40B4-BE49-F238E27FC236}">
                <a16:creationId xmlns:a16="http://schemas.microsoft.com/office/drawing/2014/main" id="{75587A06-C779-4AD7-BE37-B909DC31ED6F}"/>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E997056-651B-4C59-8CB4-3092EA3471AD}"/>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3099111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D786C-9F20-4D5D-9465-D094579ADFE5}"/>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E1DAB9E6-6899-468F-A042-8A0F4CEC6ED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B3B37DB-DB76-4746-AA9D-E45501654D4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688961D3-65E2-4C84-9EA9-F048417D398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638F1D-533D-4FC8-BF4C-3523A35CD86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6DBF97B9-272D-4984-AB27-C2F73A6BE293}"/>
              </a:ext>
            </a:extLst>
          </p:cNvPr>
          <p:cNvSpPr>
            <a:spLocks noGrp="1"/>
          </p:cNvSpPr>
          <p:nvPr>
            <p:ph type="dt" sz="half" idx="10"/>
          </p:nvPr>
        </p:nvSpPr>
        <p:spPr/>
        <p:txBody>
          <a:bodyPr/>
          <a:lstStyle/>
          <a:p>
            <a:fld id="{1A8F8BFF-8F3A-47BD-863F-DA874C392CD7}" type="datetimeFigureOut">
              <a:rPr lang="en-CA" smtClean="0"/>
              <a:t>2020-09-24</a:t>
            </a:fld>
            <a:endParaRPr lang="en-CA"/>
          </a:p>
        </p:txBody>
      </p:sp>
      <p:sp>
        <p:nvSpPr>
          <p:cNvPr id="8" name="Footer Placeholder 7">
            <a:extLst>
              <a:ext uri="{FF2B5EF4-FFF2-40B4-BE49-F238E27FC236}">
                <a16:creationId xmlns:a16="http://schemas.microsoft.com/office/drawing/2014/main" id="{9E5C63C2-5EF3-4808-AE37-85CC01EFB34B}"/>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834ACBE7-E2F0-4C4A-BB44-28E38ED07D0B}"/>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4144920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FD38F-BB38-4570-90CD-0B378226AE8F}"/>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3A3A44CD-05EB-41F2-BA0F-0C9A22A547D6}"/>
              </a:ext>
            </a:extLst>
          </p:cNvPr>
          <p:cNvSpPr>
            <a:spLocks noGrp="1"/>
          </p:cNvSpPr>
          <p:nvPr>
            <p:ph type="dt" sz="half" idx="10"/>
          </p:nvPr>
        </p:nvSpPr>
        <p:spPr/>
        <p:txBody>
          <a:bodyPr/>
          <a:lstStyle/>
          <a:p>
            <a:fld id="{1A8F8BFF-8F3A-47BD-863F-DA874C392CD7}" type="datetimeFigureOut">
              <a:rPr lang="en-CA" smtClean="0"/>
              <a:t>2020-09-24</a:t>
            </a:fld>
            <a:endParaRPr lang="en-CA"/>
          </a:p>
        </p:txBody>
      </p:sp>
      <p:sp>
        <p:nvSpPr>
          <p:cNvPr id="4" name="Footer Placeholder 3">
            <a:extLst>
              <a:ext uri="{FF2B5EF4-FFF2-40B4-BE49-F238E27FC236}">
                <a16:creationId xmlns:a16="http://schemas.microsoft.com/office/drawing/2014/main" id="{6F1D8AB8-CAB9-49C5-BBBD-4CDF9BD81B15}"/>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F1BC94EC-29D3-4607-A0B3-0CC7429A4C8D}"/>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156787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2C0EF0B-D77A-4B19-A210-EB772616377F}"/>
              </a:ext>
            </a:extLst>
          </p:cNvPr>
          <p:cNvSpPr>
            <a:spLocks noGrp="1"/>
          </p:cNvSpPr>
          <p:nvPr>
            <p:ph type="dt" sz="half" idx="10"/>
          </p:nvPr>
        </p:nvSpPr>
        <p:spPr/>
        <p:txBody>
          <a:bodyPr/>
          <a:lstStyle/>
          <a:p>
            <a:fld id="{1A8F8BFF-8F3A-47BD-863F-DA874C392CD7}" type="datetimeFigureOut">
              <a:rPr lang="en-CA" smtClean="0"/>
              <a:t>2020-09-24</a:t>
            </a:fld>
            <a:endParaRPr lang="en-CA"/>
          </a:p>
        </p:txBody>
      </p:sp>
      <p:sp>
        <p:nvSpPr>
          <p:cNvPr id="3" name="Footer Placeholder 2">
            <a:extLst>
              <a:ext uri="{FF2B5EF4-FFF2-40B4-BE49-F238E27FC236}">
                <a16:creationId xmlns:a16="http://schemas.microsoft.com/office/drawing/2014/main" id="{229DE413-56B9-4435-8AE9-FCBFDCDA86EE}"/>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E1191764-DC69-45E0-9542-C5BBAC2D8873}"/>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930424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1AC0B-DA73-488B-AE5D-E656BB08EC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C06A3463-DB62-4222-B330-28E6DE9607A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EDDAF08-C706-44FF-BC6D-DAADE8C9D5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6D934EE-9E7D-4B55-9012-61B00E84BE47}"/>
              </a:ext>
            </a:extLst>
          </p:cNvPr>
          <p:cNvSpPr>
            <a:spLocks noGrp="1"/>
          </p:cNvSpPr>
          <p:nvPr>
            <p:ph type="dt" sz="half" idx="10"/>
          </p:nvPr>
        </p:nvSpPr>
        <p:spPr/>
        <p:txBody>
          <a:bodyPr/>
          <a:lstStyle/>
          <a:p>
            <a:fld id="{1A8F8BFF-8F3A-47BD-863F-DA874C392CD7}" type="datetimeFigureOut">
              <a:rPr lang="en-CA" smtClean="0"/>
              <a:t>2020-09-24</a:t>
            </a:fld>
            <a:endParaRPr lang="en-CA"/>
          </a:p>
        </p:txBody>
      </p:sp>
      <p:sp>
        <p:nvSpPr>
          <p:cNvPr id="6" name="Footer Placeholder 5">
            <a:extLst>
              <a:ext uri="{FF2B5EF4-FFF2-40B4-BE49-F238E27FC236}">
                <a16:creationId xmlns:a16="http://schemas.microsoft.com/office/drawing/2014/main" id="{AEBF1FFD-2FD4-4424-AA32-AF58147412D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33547CAF-DAF4-4428-A8BA-7FDFE26705F8}"/>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489263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4FC56A-A798-4CC0-8BCA-822FD45ACB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F47BEDD0-453A-4829-860C-F86E1B461C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085967F2-E7B9-49B3-81B5-704C2B2773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3446F5-17FB-461A-AF14-BD5752372BA7}"/>
              </a:ext>
            </a:extLst>
          </p:cNvPr>
          <p:cNvSpPr>
            <a:spLocks noGrp="1"/>
          </p:cNvSpPr>
          <p:nvPr>
            <p:ph type="dt" sz="half" idx="10"/>
          </p:nvPr>
        </p:nvSpPr>
        <p:spPr/>
        <p:txBody>
          <a:bodyPr/>
          <a:lstStyle/>
          <a:p>
            <a:fld id="{1A8F8BFF-8F3A-47BD-863F-DA874C392CD7}" type="datetimeFigureOut">
              <a:rPr lang="en-CA" smtClean="0"/>
              <a:t>2020-09-24</a:t>
            </a:fld>
            <a:endParaRPr lang="en-CA"/>
          </a:p>
        </p:txBody>
      </p:sp>
      <p:sp>
        <p:nvSpPr>
          <p:cNvPr id="6" name="Footer Placeholder 5">
            <a:extLst>
              <a:ext uri="{FF2B5EF4-FFF2-40B4-BE49-F238E27FC236}">
                <a16:creationId xmlns:a16="http://schemas.microsoft.com/office/drawing/2014/main" id="{829B9E15-04E4-4BBD-8E2A-6F57E8F6DD2B}"/>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6B1BE758-64A2-492C-AFD6-B189984F8551}"/>
              </a:ext>
            </a:extLst>
          </p:cNvPr>
          <p:cNvSpPr>
            <a:spLocks noGrp="1"/>
          </p:cNvSpPr>
          <p:nvPr>
            <p:ph type="sldNum" sz="quarter" idx="12"/>
          </p:nvPr>
        </p:nvSpPr>
        <p:spPr/>
        <p:txBody>
          <a:bodyPr/>
          <a:lstStyle/>
          <a:p>
            <a:fld id="{D31BC5FC-E0CB-4938-A253-72C1E6E675E8}" type="slidenum">
              <a:rPr lang="en-CA" smtClean="0"/>
              <a:t>‹#›</a:t>
            </a:fld>
            <a:endParaRPr lang="en-CA"/>
          </a:p>
        </p:txBody>
      </p:sp>
    </p:spTree>
    <p:extLst>
      <p:ext uri="{BB962C8B-B14F-4D97-AF65-F5344CB8AC3E}">
        <p14:creationId xmlns:p14="http://schemas.microsoft.com/office/powerpoint/2010/main" val="3614864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E7AB69-334D-4AF1-83E6-F5FE148CA8D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0BB4BA4F-1BE4-4F05-8C70-5D5A42DE51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36C5D8F-4BBF-4D7E-87F4-492751CBF3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F8BFF-8F3A-47BD-863F-DA874C392CD7}" type="datetimeFigureOut">
              <a:rPr lang="en-CA" smtClean="0"/>
              <a:t>2020-09-24</a:t>
            </a:fld>
            <a:endParaRPr lang="en-CA"/>
          </a:p>
        </p:txBody>
      </p:sp>
      <p:sp>
        <p:nvSpPr>
          <p:cNvPr id="5" name="Footer Placeholder 4">
            <a:extLst>
              <a:ext uri="{FF2B5EF4-FFF2-40B4-BE49-F238E27FC236}">
                <a16:creationId xmlns:a16="http://schemas.microsoft.com/office/drawing/2014/main" id="{F72A5AE6-F566-458E-B778-F758331F4AD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7ABF1B68-E8C2-4BE7-83FA-77C2BBBFED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1BC5FC-E0CB-4938-A253-72C1E6E675E8}" type="slidenum">
              <a:rPr lang="en-CA" smtClean="0"/>
              <a:t>‹#›</a:t>
            </a:fld>
            <a:endParaRPr lang="en-CA"/>
          </a:p>
        </p:txBody>
      </p:sp>
    </p:spTree>
    <p:extLst>
      <p:ext uri="{BB962C8B-B14F-4D97-AF65-F5344CB8AC3E}">
        <p14:creationId xmlns:p14="http://schemas.microsoft.com/office/powerpoint/2010/main" val="377656903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8.xml"/><Relationship Id="rId1" Type="http://schemas.openxmlformats.org/officeDocument/2006/relationships/video" Target="https://www.youtube.com/embed/seA1wbXUQTs?feature=oembed"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8.xml"/><Relationship Id="rId1" Type="http://schemas.openxmlformats.org/officeDocument/2006/relationships/video" Target="https://www.youtube.com/embed/4xC-_7ZiQoY?feature=oembed" TargetMode="Externa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1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7696"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F29B917-493B-422C-AA96-F7B71C8D5A68}"/>
              </a:ext>
            </a:extLst>
          </p:cNvPr>
          <p:cNvSpPr>
            <a:spLocks noGrp="1"/>
          </p:cNvSpPr>
          <p:nvPr>
            <p:ph type="ctrTitle"/>
          </p:nvPr>
        </p:nvSpPr>
        <p:spPr>
          <a:xfrm>
            <a:off x="1100669" y="1111086"/>
            <a:ext cx="7690104" cy="2623885"/>
          </a:xfrm>
        </p:spPr>
        <p:txBody>
          <a:bodyPr anchor="ctr">
            <a:normAutofit/>
          </a:bodyPr>
          <a:lstStyle/>
          <a:p>
            <a:pPr algn="l"/>
            <a:r>
              <a:rPr lang="en-CA" sz="6600" b="1" dirty="0">
                <a:solidFill>
                  <a:srgbClr val="FFFFFF"/>
                </a:solidFill>
              </a:rPr>
              <a:t>Return to Skating</a:t>
            </a:r>
            <a:br>
              <a:rPr lang="en-CA" sz="6600" dirty="0">
                <a:solidFill>
                  <a:srgbClr val="FFFFFF"/>
                </a:solidFill>
              </a:rPr>
            </a:br>
            <a:endParaRPr lang="en-CA" sz="6600" dirty="0">
              <a:solidFill>
                <a:srgbClr val="FFFFFF"/>
              </a:solidFill>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112776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F3CEC862-63E5-4886-BFE2-2BFF5D1229B8}"/>
              </a:ext>
            </a:extLst>
          </p:cNvPr>
          <p:cNvSpPr>
            <a:spLocks noGrp="1"/>
          </p:cNvSpPr>
          <p:nvPr>
            <p:ph type="subTitle" idx="1"/>
          </p:nvPr>
        </p:nvSpPr>
        <p:spPr>
          <a:xfrm>
            <a:off x="1079499" y="4843002"/>
            <a:ext cx="10012680" cy="1234345"/>
          </a:xfrm>
        </p:spPr>
        <p:txBody>
          <a:bodyPr anchor="ctr">
            <a:normAutofit/>
          </a:bodyPr>
          <a:lstStyle/>
          <a:p>
            <a:pPr algn="l"/>
            <a:r>
              <a:rPr lang="en-CA" sz="2600" dirty="0">
                <a:solidFill>
                  <a:srgbClr val="1B1B1B"/>
                </a:solidFill>
              </a:rPr>
              <a:t>Fall 2020</a:t>
            </a:r>
          </a:p>
        </p:txBody>
      </p:sp>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1890204"/>
          </a:xfrm>
          <a:prstGeom prst="rect">
            <a:avLst/>
          </a:prstGeom>
          <a:solidFill>
            <a:srgbClr val="703C35">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A close up of a logo&#10;&#10;Description automatically generated">
            <a:extLst>
              <a:ext uri="{FF2B5EF4-FFF2-40B4-BE49-F238E27FC236}">
                <a16:creationId xmlns:a16="http://schemas.microsoft.com/office/drawing/2014/main" id="{AE96883E-4FAE-4448-ACDA-7DAA722F3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6651" y="4843002"/>
            <a:ext cx="3730289" cy="1014171"/>
          </a:xfrm>
          <a:prstGeom prst="rect">
            <a:avLst/>
          </a:prstGeom>
        </p:spPr>
      </p:pic>
    </p:spTree>
    <p:extLst>
      <p:ext uri="{BB962C8B-B14F-4D97-AF65-F5344CB8AC3E}">
        <p14:creationId xmlns:p14="http://schemas.microsoft.com/office/powerpoint/2010/main" val="37979132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1BC599F-C7E9-4247-8F54-186A0A042C58}"/>
              </a:ext>
            </a:extLst>
          </p:cNvPr>
          <p:cNvSpPr>
            <a:spLocks noGrp="1"/>
          </p:cNvSpPr>
          <p:nvPr>
            <p:ph type="title"/>
          </p:nvPr>
        </p:nvSpPr>
        <p:spPr>
          <a:xfrm>
            <a:off x="777240" y="731519"/>
            <a:ext cx="2845191" cy="3237579"/>
          </a:xfrm>
        </p:spPr>
        <p:txBody>
          <a:bodyPr>
            <a:normAutofit/>
          </a:bodyPr>
          <a:lstStyle/>
          <a:p>
            <a:r>
              <a:rPr lang="en-CA" sz="3200" b="1" dirty="0">
                <a:solidFill>
                  <a:srgbClr val="FFFFFF"/>
                </a:solidFill>
              </a:rPr>
              <a:t>First Aid /</a:t>
            </a:r>
            <a:br>
              <a:rPr lang="en-CA" sz="3200" b="1" dirty="0">
                <a:solidFill>
                  <a:srgbClr val="FFFFFF"/>
                </a:solidFill>
              </a:rPr>
            </a:br>
            <a:r>
              <a:rPr lang="en-CA" sz="3200" b="1" dirty="0">
                <a:solidFill>
                  <a:srgbClr val="FFFFFF"/>
                </a:solidFill>
              </a:rPr>
              <a:t>Emergency Action Plan</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29D8F97-1972-4C1D-8AD9-B1537F3DD7A0}"/>
              </a:ext>
            </a:extLst>
          </p:cNvPr>
          <p:cNvSpPr>
            <a:spLocks noGrp="1"/>
          </p:cNvSpPr>
          <p:nvPr>
            <p:ph idx="1"/>
          </p:nvPr>
        </p:nvSpPr>
        <p:spPr>
          <a:xfrm>
            <a:off x="4191609" y="448056"/>
            <a:ext cx="7541470" cy="5951024"/>
          </a:xfrm>
        </p:spPr>
        <p:txBody>
          <a:bodyPr anchor="ctr">
            <a:normAutofit fontScale="55000" lnSpcReduction="20000"/>
          </a:bodyPr>
          <a:lstStyle/>
          <a:p>
            <a:r>
              <a:rPr lang="en-CA" sz="3700" dirty="0"/>
              <a:t>Designated Responder to oversee each session and activate response plan as needed:</a:t>
            </a:r>
          </a:p>
          <a:p>
            <a:r>
              <a:rPr lang="en-CA" sz="3700" dirty="0"/>
              <a:t>Parent is to be first point of contact for first aid if possible.</a:t>
            </a:r>
          </a:p>
          <a:p>
            <a:r>
              <a:rPr lang="en-CA" sz="3700" dirty="0"/>
              <a:t>Coach is secondary responder in case of emergency. Coach must be attired in a mask and gloves using proper protocols of donning of PPE before attending skater. </a:t>
            </a:r>
          </a:p>
          <a:p>
            <a:r>
              <a:rPr lang="en-CA" sz="3700" dirty="0"/>
              <a:t>Coach moves skater to personal seating space if needed. </a:t>
            </a:r>
          </a:p>
          <a:p>
            <a:r>
              <a:rPr lang="en-CA" sz="3700" dirty="0"/>
              <a:t>Designated responder contacts guardians and if needed Emergency responders. Coach to gather skater and their personal effects, and walk skater to meet their ride. </a:t>
            </a:r>
          </a:p>
          <a:p>
            <a:r>
              <a:rPr lang="en-CA" sz="3700" dirty="0"/>
              <a:t>Coach is responsible to fill out the Incident Report form on the Skate Canada website. (No paper documents) https://</a:t>
            </a:r>
            <a:r>
              <a:rPr lang="en-CA" sz="3700" dirty="0" err="1"/>
              <a:t>skatecanada.wufoo.com</a:t>
            </a:r>
            <a:r>
              <a:rPr lang="en-CA" sz="3700" dirty="0"/>
              <a:t>/forms/qrkdnw40ve6pyn/</a:t>
            </a:r>
          </a:p>
          <a:p>
            <a:r>
              <a:rPr lang="en-US" sz="3600" b="1" u="sng" dirty="0"/>
              <a:t>Emergency plan of action</a:t>
            </a:r>
            <a:endParaRPr lang="en-CA" sz="3600" dirty="0"/>
          </a:p>
          <a:p>
            <a:r>
              <a:rPr lang="en-US" sz="3600" dirty="0"/>
              <a:t>In the case of a fire alarm, skaters will exit through the South doors of the arena and into the parking lot. There is no time for guards </a:t>
            </a:r>
            <a:r>
              <a:rPr lang="en-US" sz="3600" dirty="0" err="1"/>
              <a:t>etc</a:t>
            </a:r>
            <a:r>
              <a:rPr lang="en-US" sz="3600" dirty="0"/>
              <a:t>, so they will unfortunately be on cement. Secondary exit if needed through the South west or east (depending on arena we are in) doors at the Side of the arena. Parents are asked to proceed through the main South facing front doors to exit, and then meet their children in the parking lot</a:t>
            </a:r>
            <a:endParaRPr lang="en-CA" sz="3600" dirty="0"/>
          </a:p>
          <a:p>
            <a:pPr marL="0" indent="0">
              <a:buNone/>
            </a:pPr>
            <a:endParaRPr lang="en-CA" dirty="0"/>
          </a:p>
        </p:txBody>
      </p:sp>
    </p:spTree>
    <p:extLst>
      <p:ext uri="{BB962C8B-B14F-4D97-AF65-F5344CB8AC3E}">
        <p14:creationId xmlns:p14="http://schemas.microsoft.com/office/powerpoint/2010/main" val="37123646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E06F4-ABEB-43CA-8B08-44929D6539A4}"/>
              </a:ext>
            </a:extLst>
          </p:cNvPr>
          <p:cNvSpPr>
            <a:spLocks noGrp="1"/>
          </p:cNvSpPr>
          <p:nvPr>
            <p:ph type="title"/>
          </p:nvPr>
        </p:nvSpPr>
        <p:spPr/>
        <p:txBody>
          <a:bodyPr vert="horz" lIns="91440" tIns="45720" rIns="91440" bIns="45720" rtlCol="0" anchor="ctr">
            <a:normAutofit/>
          </a:bodyPr>
          <a:lstStyle/>
          <a:p>
            <a:r>
              <a:rPr lang="en-US" sz="3100" kern="1200" dirty="0">
                <a:solidFill>
                  <a:schemeClr val="bg1"/>
                </a:solidFill>
                <a:latin typeface="+mj-lt"/>
                <a:ea typeface="+mj-ea"/>
                <a:cs typeface="+mj-cs"/>
              </a:rPr>
              <a:t>Hand Hygiene – Wash your hands often </a:t>
            </a:r>
          </a:p>
        </p:txBody>
      </p:sp>
      <p:pic>
        <p:nvPicPr>
          <p:cNvPr id="5" name="Online Media 4" title="Coronavirus | How to wash your hands">
            <a:hlinkClick r:id="" action="ppaction://media"/>
            <a:extLst>
              <a:ext uri="{FF2B5EF4-FFF2-40B4-BE49-F238E27FC236}">
                <a16:creationId xmlns:a16="http://schemas.microsoft.com/office/drawing/2014/main" id="{0A4C118D-D566-4F08-B91E-445BCD48CDB3}"/>
              </a:ext>
            </a:extLst>
          </p:cNvPr>
          <p:cNvPicPr>
            <a:picLocks noGrp="1" noRot="1" noChangeAspect="1"/>
          </p:cNvPicPr>
          <p:nvPr>
            <p:ph idx="1"/>
            <a:videoFile r:link="rId1"/>
          </p:nvPr>
        </p:nvPicPr>
        <p:blipFill>
          <a:blip r:embed="rId3"/>
          <a:stretch>
            <a:fillRect/>
          </a:stretch>
        </p:blipFill>
        <p:spPr>
          <a:xfrm>
            <a:off x="4214813" y="457200"/>
            <a:ext cx="7629525" cy="5857875"/>
          </a:xfrm>
          <a:prstGeom prst="rect">
            <a:avLst/>
          </a:prstGeom>
        </p:spPr>
      </p:pic>
      <p:sp>
        <p:nvSpPr>
          <p:cNvPr id="7" name="Text Placeholder 6">
            <a:extLst>
              <a:ext uri="{FF2B5EF4-FFF2-40B4-BE49-F238E27FC236}">
                <a16:creationId xmlns:a16="http://schemas.microsoft.com/office/drawing/2014/main" id="{DD76B5FE-EE71-8549-9976-FEACC3603CD4}"/>
              </a:ext>
            </a:extLst>
          </p:cNvPr>
          <p:cNvSpPr>
            <a:spLocks noGrp="1"/>
          </p:cNvSpPr>
          <p:nvPr>
            <p:ph type="body" sz="half" idx="2"/>
          </p:nvPr>
        </p:nvSpPr>
        <p:spPr>
          <a:xfrm>
            <a:off x="371475" y="485775"/>
            <a:ext cx="3500438" cy="3811588"/>
          </a:xfrm>
          <a:solidFill>
            <a:schemeClr val="tx1">
              <a:lumMod val="65000"/>
              <a:lumOff val="35000"/>
            </a:schemeClr>
          </a:solidFill>
        </p:spPr>
        <p:txBody>
          <a:bodyPr anchor="ctr"/>
          <a:lstStyle/>
          <a:p>
            <a:pPr algn="ctr"/>
            <a:r>
              <a:rPr lang="en-US" sz="3600" dirty="0">
                <a:solidFill>
                  <a:schemeClr val="bg1"/>
                </a:solidFill>
              </a:rPr>
              <a:t>How to wash your Hands</a:t>
            </a:r>
          </a:p>
          <a:p>
            <a:endParaRPr lang="en-US" dirty="0"/>
          </a:p>
        </p:txBody>
      </p:sp>
      <p:sp>
        <p:nvSpPr>
          <p:cNvPr id="10" name="TextBox 9">
            <a:extLst>
              <a:ext uri="{FF2B5EF4-FFF2-40B4-BE49-F238E27FC236}">
                <a16:creationId xmlns:a16="http://schemas.microsoft.com/office/drawing/2014/main" id="{A207A64F-490B-1C43-A204-5C682C27DF05}"/>
              </a:ext>
            </a:extLst>
          </p:cNvPr>
          <p:cNvSpPr txBox="1"/>
          <p:nvPr/>
        </p:nvSpPr>
        <p:spPr>
          <a:xfrm>
            <a:off x="371475" y="4549775"/>
            <a:ext cx="3500438" cy="1765300"/>
          </a:xfrm>
          <a:prstGeom prst="rect">
            <a:avLst/>
          </a:prstGeom>
          <a:solidFill>
            <a:schemeClr val="accent1"/>
          </a:solidFill>
        </p:spPr>
        <p:txBody>
          <a:bodyPr wrap="square" rtlCol="0">
            <a:spAutoFit/>
          </a:bodyPr>
          <a:lstStyle/>
          <a:p>
            <a:endParaRPr lang="en-US" dirty="0"/>
          </a:p>
        </p:txBody>
      </p:sp>
    </p:spTree>
    <p:extLst>
      <p:ext uri="{BB962C8B-B14F-4D97-AF65-F5344CB8AC3E}">
        <p14:creationId xmlns:p14="http://schemas.microsoft.com/office/powerpoint/2010/main" val="2949922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A17DEB3-32DD-7043-93C0-5D20B19EF7A6}"/>
              </a:ext>
            </a:extLst>
          </p:cNvPr>
          <p:cNvSpPr>
            <a:spLocks noGrp="1"/>
          </p:cNvSpPr>
          <p:nvPr>
            <p:ph type="title"/>
          </p:nvPr>
        </p:nvSpPr>
        <p:spPr>
          <a:xfrm>
            <a:off x="400051" y="457200"/>
            <a:ext cx="3486150" cy="3957638"/>
          </a:xfrm>
          <a:solidFill>
            <a:schemeClr val="tx1">
              <a:lumMod val="65000"/>
              <a:lumOff val="35000"/>
            </a:schemeClr>
          </a:solidFill>
        </p:spPr>
        <p:txBody>
          <a:bodyPr anchor="ctr"/>
          <a:lstStyle/>
          <a:p>
            <a:pPr algn="ctr"/>
            <a:r>
              <a:rPr lang="en-US" dirty="0">
                <a:solidFill>
                  <a:schemeClr val="bg1"/>
                </a:solidFill>
              </a:rPr>
              <a:t>How to use Alcohol based Hand Sanitizer</a:t>
            </a:r>
          </a:p>
        </p:txBody>
      </p:sp>
      <p:sp>
        <p:nvSpPr>
          <p:cNvPr id="6" name="Text Placeholder 5">
            <a:extLst>
              <a:ext uri="{FF2B5EF4-FFF2-40B4-BE49-F238E27FC236}">
                <a16:creationId xmlns:a16="http://schemas.microsoft.com/office/drawing/2014/main" id="{6048F0DF-B26F-A24B-9C19-AAD78172C6FB}"/>
              </a:ext>
            </a:extLst>
          </p:cNvPr>
          <p:cNvSpPr>
            <a:spLocks noGrp="1"/>
          </p:cNvSpPr>
          <p:nvPr>
            <p:ph type="body" sz="half" idx="2"/>
          </p:nvPr>
        </p:nvSpPr>
        <p:spPr>
          <a:xfrm>
            <a:off x="400051" y="4618037"/>
            <a:ext cx="3560763" cy="1897063"/>
          </a:xfrm>
          <a:solidFill>
            <a:schemeClr val="accent1"/>
          </a:solidFill>
        </p:spPr>
        <p:txBody>
          <a:bodyPr/>
          <a:lstStyle/>
          <a:p>
            <a:endParaRPr lang="en-US" dirty="0"/>
          </a:p>
          <a:p>
            <a:endParaRPr lang="en-US" dirty="0"/>
          </a:p>
        </p:txBody>
      </p:sp>
      <p:pic>
        <p:nvPicPr>
          <p:cNvPr id="7" name="Online Media 3" title="Coronavirus | How to use hand sanitizer effectively">
            <a:hlinkClick r:id="" action="ppaction://media"/>
            <a:extLst>
              <a:ext uri="{FF2B5EF4-FFF2-40B4-BE49-F238E27FC236}">
                <a16:creationId xmlns:a16="http://schemas.microsoft.com/office/drawing/2014/main" id="{2989AA14-5E05-E349-B1A8-76CB2E7DC1EF}"/>
              </a:ext>
            </a:extLst>
          </p:cNvPr>
          <p:cNvPicPr>
            <a:picLocks noGrp="1" noRot="1" noChangeAspect="1"/>
          </p:cNvPicPr>
          <p:nvPr>
            <p:ph idx="1"/>
            <a:videoFile r:link="rId1"/>
          </p:nvPr>
        </p:nvPicPr>
        <p:blipFill>
          <a:blip r:embed="rId3"/>
          <a:stretch>
            <a:fillRect/>
          </a:stretch>
        </p:blipFill>
        <p:spPr>
          <a:xfrm>
            <a:off x="4200525" y="457200"/>
            <a:ext cx="7366601" cy="6057900"/>
          </a:xfrm>
          <a:prstGeom prst="rect">
            <a:avLst/>
          </a:prstGeom>
          <a:effectLst>
            <a:outerShdw blurRad="406400" dist="317500" dir="5400000" sx="89000" sy="89000" rotWithShape="0">
              <a:prstClr val="black">
                <a:alpha val="15000"/>
              </a:prstClr>
            </a:outerShdw>
          </a:effectLst>
        </p:spPr>
      </p:pic>
    </p:spTree>
    <p:extLst>
      <p:ext uri="{BB962C8B-B14F-4D97-AF65-F5344CB8AC3E}">
        <p14:creationId xmlns:p14="http://schemas.microsoft.com/office/powerpoint/2010/main" val="4043108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seq concurrent="1" nextAc="seek">
              <p:cTn id="7" restart="whenNotActive" fill="hold" evtFilter="cancelBubble" nodeType="interactiveSeq">
                <p:stCondLst>
                  <p:cond evt="onClick" delay="0">
                    <p:tgtEl>
                      <p:spTgt spid="7"/>
                    </p:tgtEl>
                  </p:cond>
                </p:stCondLst>
                <p:endSync evt="end" delay="0">
                  <p:rtn val="all"/>
                </p:endSync>
                <p:childTnLst>
                  <p:par>
                    <p:cTn id="8" fill="hold">
                      <p:stCondLst>
                        <p:cond delay="0"/>
                      </p:stCondLst>
                      <p:childTnLst>
                        <p:par>
                          <p:cTn id="9" fill="hold">
                            <p:stCondLst>
                              <p:cond delay="0"/>
                            </p:stCondLst>
                            <p:childTnLst>
                              <p:par>
                                <p:cTn id="10" presetID="2" presetClass="mediacall" presetSubtype="0" fill="hold" nodeType="clickEffect">
                                  <p:stCondLst>
                                    <p:cond delay="0"/>
                                  </p:stCondLst>
                                  <p:childTnLst>
                                    <p:cmd type="call" cmd="togglePause">
                                      <p:cBhvr>
                                        <p:cTn id="11" dur="1" fill="hold"/>
                                        <p:tgtEl>
                                          <p:spTgt spid="7"/>
                                        </p:tgtEl>
                                      </p:cBhvr>
                                    </p:cmd>
                                  </p:childTnLst>
                                </p:cTn>
                              </p:par>
                            </p:childTnLst>
                          </p:cTn>
                        </p:par>
                      </p:childTnLst>
                    </p:cTn>
                  </p:par>
                </p:childTnLst>
              </p:cTn>
              <p:nextCondLst>
                <p:cond evt="onClick" delay="0">
                  <p:tgtEl>
                    <p:spTgt spid="7"/>
                  </p:tgtEl>
                </p:cond>
              </p:nextCondLst>
            </p:seq>
            <p:video>
              <p:cMediaNode vol="80000">
                <p:cTn id="12" fill="hold" display="0">
                  <p:stCondLst>
                    <p:cond delay="indefinite"/>
                  </p:stCondLst>
                </p:cTn>
                <p:tgtEl>
                  <p:spTgt spid="7"/>
                </p:tgtEl>
              </p:cMediaNode>
            </p:vide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a:extLst>
              <a:ext uri="{FF2B5EF4-FFF2-40B4-BE49-F238E27FC236}">
                <a16:creationId xmlns:a16="http://schemas.microsoft.com/office/drawing/2014/main" id="{E7A48E40-B921-4DE3-9D6C-3119C16D1380}"/>
              </a:ext>
            </a:extLst>
          </p:cNvPr>
          <p:cNvGraphicFramePr>
            <a:graphicFrameLocks noChangeAspect="1"/>
          </p:cNvGraphicFramePr>
          <p:nvPr>
            <p:extLst>
              <p:ext uri="{D42A27DB-BD31-4B8C-83A1-F6EECF244321}">
                <p14:modId xmlns:p14="http://schemas.microsoft.com/office/powerpoint/2010/main" val="3157727850"/>
              </p:ext>
            </p:extLst>
          </p:nvPr>
        </p:nvGraphicFramePr>
        <p:xfrm>
          <a:off x="525984" y="0"/>
          <a:ext cx="11140032" cy="7208385"/>
        </p:xfrm>
        <a:graphic>
          <a:graphicData uri="http://schemas.openxmlformats.org/presentationml/2006/ole">
            <mc:AlternateContent xmlns:mc="http://schemas.openxmlformats.org/markup-compatibility/2006">
              <mc:Choice xmlns:v="urn:schemas-microsoft-com:vml" Requires="v">
                <p:oleObj spid="_x0000_s1051" name="Acrobat Document" r:id="rId3" imgW="11658421" imgH="7543561" progId="AcroExch.Document.DC">
                  <p:embed/>
                </p:oleObj>
              </mc:Choice>
              <mc:Fallback>
                <p:oleObj name="Acrobat Document" r:id="rId3" imgW="11658421" imgH="7543561" progId="AcroExch.Document.DC">
                  <p:embed/>
                  <p:pic>
                    <p:nvPicPr>
                      <p:cNvPr id="0" name=""/>
                      <p:cNvPicPr/>
                      <p:nvPr/>
                    </p:nvPicPr>
                    <p:blipFill>
                      <a:blip r:embed="rId4"/>
                      <a:stretch>
                        <a:fillRect/>
                      </a:stretch>
                    </p:blipFill>
                    <p:spPr>
                      <a:xfrm>
                        <a:off x="525984" y="0"/>
                        <a:ext cx="11140032" cy="7208385"/>
                      </a:xfrm>
                      <a:prstGeom prst="rect">
                        <a:avLst/>
                      </a:prstGeom>
                    </p:spPr>
                  </p:pic>
                </p:oleObj>
              </mc:Fallback>
            </mc:AlternateContent>
          </a:graphicData>
        </a:graphic>
      </p:graphicFrame>
    </p:spTree>
    <p:extLst>
      <p:ext uri="{BB962C8B-B14F-4D97-AF65-F5344CB8AC3E}">
        <p14:creationId xmlns:p14="http://schemas.microsoft.com/office/powerpoint/2010/main" val="50061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B927A-B0AE-4A97-B53C-7C25FEE1C665}"/>
              </a:ext>
            </a:extLst>
          </p:cNvPr>
          <p:cNvSpPr>
            <a:spLocks noGrp="1"/>
          </p:cNvSpPr>
          <p:nvPr>
            <p:ph type="title"/>
          </p:nvPr>
        </p:nvSpPr>
        <p:spPr>
          <a:xfrm>
            <a:off x="777240" y="731519"/>
            <a:ext cx="2845191" cy="3237579"/>
          </a:xfrm>
        </p:spPr>
        <p:txBody>
          <a:bodyPr>
            <a:normAutofit/>
          </a:bodyPr>
          <a:lstStyle/>
          <a:p>
            <a:r>
              <a:rPr lang="en-CA" sz="3200" b="1" dirty="0">
                <a:solidFill>
                  <a:srgbClr val="FFFFFF"/>
                </a:solidFill>
              </a:rPr>
              <a:t>Communication</a:t>
            </a:r>
            <a:br>
              <a:rPr lang="en-CA" sz="3800" dirty="0">
                <a:solidFill>
                  <a:srgbClr val="FFFFFF"/>
                </a:solidFill>
              </a:rPr>
            </a:br>
            <a:endParaRPr lang="en-CA" sz="3800" dirty="0">
              <a:solidFill>
                <a:srgbClr val="FFFFFF"/>
              </a:solidFill>
            </a:endParaRPr>
          </a:p>
        </p:txBody>
      </p:sp>
      <p:sp>
        <p:nvSpPr>
          <p:cNvPr id="3" name="Content Placeholder 2">
            <a:extLst>
              <a:ext uri="{FF2B5EF4-FFF2-40B4-BE49-F238E27FC236}">
                <a16:creationId xmlns:a16="http://schemas.microsoft.com/office/drawing/2014/main" id="{46A35BA3-9990-4A94-8880-03DEE76913FA}"/>
              </a:ext>
            </a:extLst>
          </p:cNvPr>
          <p:cNvSpPr>
            <a:spLocks noGrp="1"/>
          </p:cNvSpPr>
          <p:nvPr>
            <p:ph idx="1"/>
          </p:nvPr>
        </p:nvSpPr>
        <p:spPr>
          <a:xfrm>
            <a:off x="4379709" y="686862"/>
            <a:ext cx="7037591" cy="5475129"/>
          </a:xfrm>
        </p:spPr>
        <p:txBody>
          <a:bodyPr anchor="ctr">
            <a:normAutofit/>
          </a:bodyPr>
          <a:lstStyle/>
          <a:p>
            <a:endParaRPr lang="en-CA" sz="1800" dirty="0"/>
          </a:p>
          <a:p>
            <a:endParaRPr lang="en-CA" sz="1800" dirty="0"/>
          </a:p>
        </p:txBody>
      </p:sp>
      <p:pic>
        <p:nvPicPr>
          <p:cNvPr id="4" name="Picture 3">
            <a:extLst>
              <a:ext uri="{FF2B5EF4-FFF2-40B4-BE49-F238E27FC236}">
                <a16:creationId xmlns:a16="http://schemas.microsoft.com/office/drawing/2014/main" id="{92FBD5B5-7C6D-5B4B-A8CD-4269BA67B958}"/>
              </a:ext>
            </a:extLst>
          </p:cNvPr>
          <p:cNvPicPr>
            <a:picLocks noChangeAspect="1"/>
          </p:cNvPicPr>
          <p:nvPr/>
        </p:nvPicPr>
        <p:blipFill>
          <a:blip r:embed="rId2"/>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EC0FCA2B-1A7B-F84F-8532-F0ADFDE7B2B5}"/>
              </a:ext>
            </a:extLst>
          </p:cNvPr>
          <p:cNvSpPr/>
          <p:nvPr/>
        </p:nvSpPr>
        <p:spPr>
          <a:xfrm>
            <a:off x="4379709" y="500548"/>
            <a:ext cx="7017629" cy="5847755"/>
          </a:xfrm>
          <a:prstGeom prst="rect">
            <a:avLst/>
          </a:prstGeom>
        </p:spPr>
        <p:txBody>
          <a:bodyPr wrap="square">
            <a:spAutoFit/>
          </a:bodyPr>
          <a:lstStyle/>
          <a:p>
            <a:endParaRPr lang="en-CA" sz="2200" dirty="0">
              <a:solidFill>
                <a:srgbClr val="000000"/>
              </a:solidFill>
              <a:latin typeface="Calibri" panose="020F0502020204030204" pitchFamily="34" charset="0"/>
            </a:endParaRPr>
          </a:p>
          <a:p>
            <a:r>
              <a:rPr lang="en-CA" sz="2200" dirty="0">
                <a:solidFill>
                  <a:srgbClr val="000000"/>
                </a:solidFill>
                <a:latin typeface="Calibri" panose="020F0502020204030204" pitchFamily="34" charset="0"/>
              </a:rPr>
              <a:t>*</a:t>
            </a:r>
            <a:r>
              <a:rPr lang="en-CA" sz="2200" dirty="0">
                <a:solidFill>
                  <a:srgbClr val="000000"/>
                </a:solidFill>
              </a:rPr>
              <a:t>Coaches are to be the role models for the skaters and their parents</a:t>
            </a:r>
          </a:p>
          <a:p>
            <a:pPr marL="285750" indent="-285750">
              <a:buFont typeface="Arial" panose="020B0604020202020204" pitchFamily="34" charset="0"/>
              <a:buChar char="•"/>
            </a:pPr>
            <a:r>
              <a:rPr lang="en-CA" sz="2200" dirty="0">
                <a:solidFill>
                  <a:srgbClr val="000000"/>
                </a:solidFill>
              </a:rPr>
              <a:t>maintaining social distancing where possible, ensuring all required forms are filled out correctly in advance of taking the ice and following all hand washing and hygiene practices.</a:t>
            </a:r>
          </a:p>
          <a:p>
            <a:pPr marL="285750" indent="-285750">
              <a:buFont typeface="Arial" panose="020B0604020202020204" pitchFamily="34" charset="0"/>
              <a:buChar char="•"/>
            </a:pPr>
            <a:r>
              <a:rPr lang="en-CA" sz="2200" dirty="0">
                <a:solidFill>
                  <a:srgbClr val="000000"/>
                </a:solidFill>
              </a:rPr>
              <a:t>If the guidelines set by Skate Canada Alberta and AHS are not followed, we could be shut down.  </a:t>
            </a:r>
          </a:p>
          <a:p>
            <a:pPr marL="285750" indent="-285750">
              <a:buFont typeface="Arial" panose="020B0604020202020204" pitchFamily="34" charset="0"/>
              <a:buChar char="•"/>
            </a:pPr>
            <a:r>
              <a:rPr lang="en-CA" sz="2200" dirty="0">
                <a:solidFill>
                  <a:srgbClr val="000000"/>
                </a:solidFill>
              </a:rPr>
              <a:t>It is imperative that all coaches, skaters and parents abide by these regulations, and if anyone is found to be non compliant with these guidelines they will be asked to leave or not permitted into the facility.</a:t>
            </a:r>
          </a:p>
          <a:p>
            <a:r>
              <a:rPr lang="en-CA" sz="2200" dirty="0"/>
              <a:t>*The coaches in charge of COVID-19 enforcement are the Director of Group Programs, or the lead coach of the session in progress.</a:t>
            </a:r>
          </a:p>
          <a:p>
            <a:endParaRPr lang="en-CA" sz="2200" dirty="0"/>
          </a:p>
        </p:txBody>
      </p:sp>
    </p:spTree>
    <p:extLst>
      <p:ext uri="{BB962C8B-B14F-4D97-AF65-F5344CB8AC3E}">
        <p14:creationId xmlns:p14="http://schemas.microsoft.com/office/powerpoint/2010/main" val="5478638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1BC599F-C7E9-4247-8F54-186A0A042C58}"/>
              </a:ext>
            </a:extLst>
          </p:cNvPr>
          <p:cNvSpPr>
            <a:spLocks noGrp="1"/>
          </p:cNvSpPr>
          <p:nvPr>
            <p:ph type="title"/>
          </p:nvPr>
        </p:nvSpPr>
        <p:spPr>
          <a:xfrm>
            <a:off x="777240" y="731519"/>
            <a:ext cx="2845191" cy="3237579"/>
          </a:xfrm>
        </p:spPr>
        <p:txBody>
          <a:bodyPr>
            <a:normAutofit/>
          </a:bodyPr>
          <a:lstStyle/>
          <a:p>
            <a:r>
              <a:rPr lang="en-CA" sz="3200" b="1" dirty="0">
                <a:solidFill>
                  <a:srgbClr val="FFFFFF"/>
                </a:solidFill>
              </a:rPr>
              <a:t>Communication</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29D8F97-1972-4C1D-8AD9-B1537F3DD7A0}"/>
              </a:ext>
            </a:extLst>
          </p:cNvPr>
          <p:cNvSpPr>
            <a:spLocks noGrp="1"/>
          </p:cNvSpPr>
          <p:nvPr>
            <p:ph idx="1"/>
          </p:nvPr>
        </p:nvSpPr>
        <p:spPr>
          <a:xfrm>
            <a:off x="4379709" y="686862"/>
            <a:ext cx="7037591" cy="5475129"/>
          </a:xfrm>
        </p:spPr>
        <p:txBody>
          <a:bodyPr anchor="ctr">
            <a:normAutofit fontScale="92500" lnSpcReduction="20000"/>
          </a:bodyPr>
          <a:lstStyle/>
          <a:p>
            <a:r>
              <a:rPr lang="en-CA" dirty="0"/>
              <a:t>The best form of communication between the club, coaches and the members is email.</a:t>
            </a:r>
          </a:p>
          <a:p>
            <a:pPr marL="0" indent="0">
              <a:buNone/>
            </a:pPr>
            <a:r>
              <a:rPr lang="en-CA" dirty="0"/>
              <a:t>The role of the Director of Skating, Director of Group programming or Office administration with regard to communication with member families is as follows</a:t>
            </a:r>
          </a:p>
          <a:p>
            <a:r>
              <a:rPr lang="en-CA" dirty="0"/>
              <a:t>Ensure schedule is clearly communicated</a:t>
            </a:r>
          </a:p>
          <a:p>
            <a:r>
              <a:rPr lang="en-CA" dirty="0"/>
              <a:t>Ensure all Public Health, Provincial, or City laws and protocols are being followed and updated as needed. </a:t>
            </a:r>
          </a:p>
          <a:p>
            <a:r>
              <a:rPr lang="en-CA" dirty="0"/>
              <a:t>Make sure the skater/Spectators know where and when to enter and exit the facility</a:t>
            </a:r>
          </a:p>
          <a:p>
            <a:r>
              <a:rPr lang="en-CA" dirty="0"/>
              <a:t>Ensuring skaters and coaches maintain social distancing requirements and practice safe hygiene/respiratory practices</a:t>
            </a:r>
            <a:endParaRPr lang="en-CA" sz="2600" dirty="0"/>
          </a:p>
        </p:txBody>
      </p:sp>
    </p:spTree>
    <p:extLst>
      <p:ext uri="{BB962C8B-B14F-4D97-AF65-F5344CB8AC3E}">
        <p14:creationId xmlns:p14="http://schemas.microsoft.com/office/powerpoint/2010/main" val="38039944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1DDA8B3-7B69-5440-B1A2-BE4B4A277C04}"/>
              </a:ext>
            </a:extLst>
          </p:cNvPr>
          <p:cNvSpPr>
            <a:spLocks noGrp="1"/>
          </p:cNvSpPr>
          <p:nvPr>
            <p:ph type="title"/>
          </p:nvPr>
        </p:nvSpPr>
        <p:spPr>
          <a:xfrm>
            <a:off x="439739" y="457199"/>
            <a:ext cx="3460749" cy="3814764"/>
          </a:xfrm>
          <a:solidFill>
            <a:schemeClr val="tx1">
              <a:lumMod val="65000"/>
              <a:lumOff val="35000"/>
            </a:schemeClr>
          </a:solidFill>
        </p:spPr>
        <p:txBody>
          <a:bodyPr anchor="ctr"/>
          <a:lstStyle/>
          <a:p>
            <a:pPr algn="ctr"/>
            <a:r>
              <a:rPr lang="en-US" dirty="0">
                <a:solidFill>
                  <a:schemeClr val="bg1"/>
                </a:solidFill>
              </a:rPr>
              <a:t>Jimmie Condon Arena Upgrade and renovations</a:t>
            </a:r>
          </a:p>
        </p:txBody>
      </p:sp>
      <p:sp>
        <p:nvSpPr>
          <p:cNvPr id="5" name="Content Placeholder 4">
            <a:extLst>
              <a:ext uri="{FF2B5EF4-FFF2-40B4-BE49-F238E27FC236}">
                <a16:creationId xmlns:a16="http://schemas.microsoft.com/office/drawing/2014/main" id="{1B29A81E-423C-F349-B181-C457AA2B9595}"/>
              </a:ext>
            </a:extLst>
          </p:cNvPr>
          <p:cNvSpPr>
            <a:spLocks noGrp="1"/>
          </p:cNvSpPr>
          <p:nvPr>
            <p:ph idx="1"/>
          </p:nvPr>
        </p:nvSpPr>
        <p:spPr>
          <a:xfrm>
            <a:off x="4043363" y="457199"/>
            <a:ext cx="7686675" cy="5943601"/>
          </a:xfrm>
          <a:solidFill>
            <a:schemeClr val="bg1">
              <a:lumMod val="85000"/>
            </a:schemeClr>
          </a:solidFill>
        </p:spPr>
        <p:txBody>
          <a:bodyPr>
            <a:normAutofit fontScale="62500" lnSpcReduction="20000"/>
          </a:bodyPr>
          <a:lstStyle/>
          <a:p>
            <a:endParaRPr lang="en-US" sz="3800" dirty="0"/>
          </a:p>
          <a:p>
            <a:r>
              <a:rPr lang="en-US" sz="3800" dirty="0"/>
              <a:t>JCA is long overdue for maintenance, and the city has opted to begin the transformation in February of 2021</a:t>
            </a:r>
          </a:p>
          <a:p>
            <a:r>
              <a:rPr lang="en-US" sz="3800" dirty="0"/>
              <a:t>This means that for February and March, Group programming may be on hiatus. Some private lesson programming may be accommodated at COP </a:t>
            </a:r>
          </a:p>
          <a:p>
            <a:r>
              <a:rPr lang="en-US" sz="3800" dirty="0"/>
              <a:t>As of April 1, we have been assured an arena in the SW quadrant of the city in which we will remain until the renovations are completed in early October 2021</a:t>
            </a:r>
          </a:p>
          <a:p>
            <a:r>
              <a:rPr lang="en-US" sz="3800" dirty="0"/>
              <a:t>Registration for a spring session will consist of April to June and will not take a spring break as normally occurs</a:t>
            </a:r>
          </a:p>
          <a:p>
            <a:r>
              <a:rPr lang="en-US" sz="3800" dirty="0"/>
              <a:t>If it is possible for us to have a stable arena location in February and March, we will move our registration up to include those months</a:t>
            </a:r>
          </a:p>
          <a:p>
            <a:r>
              <a:rPr lang="en-US" sz="3800" dirty="0"/>
              <a:t>Freeskate programming will likely take place similar to what occurred last season, with temporary pick up ice times at other clubs, or morning ice if available.</a:t>
            </a:r>
          </a:p>
        </p:txBody>
      </p:sp>
      <p:sp>
        <p:nvSpPr>
          <p:cNvPr id="6" name="Text Placeholder 5">
            <a:extLst>
              <a:ext uri="{FF2B5EF4-FFF2-40B4-BE49-F238E27FC236}">
                <a16:creationId xmlns:a16="http://schemas.microsoft.com/office/drawing/2014/main" id="{EA995227-9801-8D45-B44D-1289CB227A8E}"/>
              </a:ext>
            </a:extLst>
          </p:cNvPr>
          <p:cNvSpPr>
            <a:spLocks noGrp="1"/>
          </p:cNvSpPr>
          <p:nvPr>
            <p:ph type="body" sz="half" idx="2"/>
          </p:nvPr>
        </p:nvSpPr>
        <p:spPr>
          <a:xfrm>
            <a:off x="439740" y="4471988"/>
            <a:ext cx="3460748" cy="1928812"/>
          </a:xfrm>
          <a:solidFill>
            <a:schemeClr val="accent1"/>
          </a:solidFill>
        </p:spPr>
        <p:txBody>
          <a:bodyPr anchor="ctr"/>
          <a:lstStyle/>
          <a:p>
            <a:endParaRPr lang="en-US" dirty="0"/>
          </a:p>
          <a:p>
            <a:endParaRPr lang="en-US" dirty="0"/>
          </a:p>
        </p:txBody>
      </p:sp>
    </p:spTree>
    <p:extLst>
      <p:ext uri="{BB962C8B-B14F-4D97-AF65-F5344CB8AC3E}">
        <p14:creationId xmlns:p14="http://schemas.microsoft.com/office/powerpoint/2010/main" val="24211532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B08CF-6CEB-4F44-880F-D5F654D21FE5}"/>
              </a:ext>
            </a:extLst>
          </p:cNvPr>
          <p:cNvSpPr>
            <a:spLocks noGrp="1"/>
          </p:cNvSpPr>
          <p:nvPr>
            <p:ph type="title"/>
          </p:nvPr>
        </p:nvSpPr>
        <p:spPr>
          <a:xfrm>
            <a:off x="344623" y="320675"/>
            <a:ext cx="11407487" cy="1325563"/>
          </a:xfrm>
        </p:spPr>
        <p:txBody>
          <a:bodyPr>
            <a:normAutofit/>
          </a:bodyPr>
          <a:lstStyle/>
          <a:p>
            <a:r>
              <a:rPr lang="en-CA" sz="5000">
                <a:latin typeface="HelveticaNeueLTStd-Hv"/>
              </a:rPr>
              <a:t>PRACTICE PHYSICAL DISTANCING</a:t>
            </a:r>
            <a:endParaRPr lang="en-CA" sz="5000"/>
          </a:p>
        </p:txBody>
      </p:sp>
      <p:sp>
        <p:nvSpPr>
          <p:cNvPr id="18" name="Rectangle 17">
            <a:extLst>
              <a:ext uri="{FF2B5EF4-FFF2-40B4-BE49-F238E27FC236}">
                <a16:creationId xmlns:a16="http://schemas.microsoft.com/office/drawing/2014/main" id="{6D19922F-AD68-4E94-85E8-0AA44A1B1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032938" y="-6032938"/>
            <a:ext cx="126124" cy="12192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14" name="Content Placeholder 2">
            <a:extLst>
              <a:ext uri="{FF2B5EF4-FFF2-40B4-BE49-F238E27FC236}">
                <a16:creationId xmlns:a16="http://schemas.microsoft.com/office/drawing/2014/main" id="{A2D8A120-CF07-43B0-A401-92FEE1425017}"/>
              </a:ext>
            </a:extLst>
          </p:cNvPr>
          <p:cNvGraphicFramePr>
            <a:graphicFrameLocks noGrp="1"/>
          </p:cNvGraphicFramePr>
          <p:nvPr>
            <p:ph idx="1"/>
            <p:extLst>
              <p:ext uri="{D42A27DB-BD31-4B8C-83A1-F6EECF244321}">
                <p14:modId xmlns:p14="http://schemas.microsoft.com/office/powerpoint/2010/main" val="1601699178"/>
              </p:ext>
            </p:extLst>
          </p:nvPr>
        </p:nvGraphicFramePr>
        <p:xfrm>
          <a:off x="344624" y="1825625"/>
          <a:ext cx="11407487"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10077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8997696" cy="3918123"/>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F29B917-493B-422C-AA96-F7B71C8D5A68}"/>
              </a:ext>
            </a:extLst>
          </p:cNvPr>
          <p:cNvSpPr>
            <a:spLocks noGrp="1"/>
          </p:cNvSpPr>
          <p:nvPr>
            <p:ph type="ctrTitle"/>
          </p:nvPr>
        </p:nvSpPr>
        <p:spPr>
          <a:xfrm>
            <a:off x="1100669" y="1111086"/>
            <a:ext cx="7690104" cy="2623885"/>
          </a:xfrm>
        </p:spPr>
        <p:txBody>
          <a:bodyPr anchor="ctr">
            <a:normAutofit/>
          </a:bodyPr>
          <a:lstStyle/>
          <a:p>
            <a:pPr algn="l"/>
            <a:r>
              <a:rPr lang="en-CA" sz="6600" b="1" dirty="0">
                <a:solidFill>
                  <a:srgbClr val="FFFFFF"/>
                </a:solidFill>
              </a:rPr>
              <a:t>Stay Safe Together</a:t>
            </a:r>
            <a:br>
              <a:rPr lang="en-CA" sz="6600" dirty="0">
                <a:solidFill>
                  <a:srgbClr val="FFFFFF"/>
                </a:solidFill>
              </a:rPr>
            </a:br>
            <a:endParaRPr lang="en-CA" sz="6600" dirty="0">
              <a:solidFill>
                <a:srgbClr val="FFFFFF"/>
              </a:solidFill>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11277600" cy="1877811"/>
          </a:xfrm>
          <a:prstGeom prst="rect">
            <a:avLst/>
          </a:prstGeom>
          <a:solidFill>
            <a:srgbClr val="7F7F7F">
              <a:alpha val="2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Subtitle 2">
            <a:extLst>
              <a:ext uri="{FF2B5EF4-FFF2-40B4-BE49-F238E27FC236}">
                <a16:creationId xmlns:a16="http://schemas.microsoft.com/office/drawing/2014/main" id="{F3CEC862-63E5-4886-BFE2-2BFF5D1229B8}"/>
              </a:ext>
            </a:extLst>
          </p:cNvPr>
          <p:cNvSpPr>
            <a:spLocks noGrp="1"/>
          </p:cNvSpPr>
          <p:nvPr>
            <p:ph type="subTitle" idx="1"/>
          </p:nvPr>
        </p:nvSpPr>
        <p:spPr>
          <a:xfrm>
            <a:off x="1079499" y="4843002"/>
            <a:ext cx="10012680" cy="1234345"/>
          </a:xfrm>
        </p:spPr>
        <p:txBody>
          <a:bodyPr anchor="ctr">
            <a:normAutofit/>
          </a:bodyPr>
          <a:lstStyle/>
          <a:p>
            <a:pPr algn="l"/>
            <a:r>
              <a:rPr lang="en-CA" sz="2600" dirty="0">
                <a:solidFill>
                  <a:srgbClr val="1B1B1B"/>
                </a:solidFill>
              </a:rPr>
              <a:t>Fall 2020</a:t>
            </a:r>
          </a:p>
        </p:txBody>
      </p:sp>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0221"/>
            <a:ext cx="2115455" cy="1890204"/>
          </a:xfrm>
          <a:prstGeom prst="rect">
            <a:avLst/>
          </a:prstGeom>
          <a:solidFill>
            <a:srgbClr val="703C35">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pic>
        <p:nvPicPr>
          <p:cNvPr id="5" name="Picture 4" descr="A close up of a logo&#10;&#10;Description automatically generated">
            <a:extLst>
              <a:ext uri="{FF2B5EF4-FFF2-40B4-BE49-F238E27FC236}">
                <a16:creationId xmlns:a16="http://schemas.microsoft.com/office/drawing/2014/main" id="{AE96883E-4FAE-4448-ACDA-7DAA722F34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66651" y="4843002"/>
            <a:ext cx="3730289" cy="1014171"/>
          </a:xfrm>
          <a:prstGeom prst="rect">
            <a:avLst/>
          </a:prstGeom>
        </p:spPr>
      </p:pic>
      <p:sp>
        <p:nvSpPr>
          <p:cNvPr id="4" name="TextBox 3">
            <a:extLst>
              <a:ext uri="{FF2B5EF4-FFF2-40B4-BE49-F238E27FC236}">
                <a16:creationId xmlns:a16="http://schemas.microsoft.com/office/drawing/2014/main" id="{77997A96-CDA0-D04F-8B52-3E83CB330B79}"/>
              </a:ext>
            </a:extLst>
          </p:cNvPr>
          <p:cNvSpPr txBox="1"/>
          <p:nvPr/>
        </p:nvSpPr>
        <p:spPr>
          <a:xfrm>
            <a:off x="9914891" y="795158"/>
            <a:ext cx="1524362" cy="584775"/>
          </a:xfrm>
          <a:prstGeom prst="rect">
            <a:avLst/>
          </a:prstGeom>
          <a:noFill/>
        </p:spPr>
        <p:txBody>
          <a:bodyPr wrap="square" rtlCol="0">
            <a:spAutoFit/>
          </a:bodyPr>
          <a:lstStyle/>
          <a:p>
            <a:r>
              <a:rPr lang="en-US" sz="3200" dirty="0">
                <a:solidFill>
                  <a:schemeClr val="bg1"/>
                </a:solidFill>
              </a:rPr>
              <a:t>Q </a:t>
            </a:r>
            <a:r>
              <a:rPr lang="en-US" sz="3200" dirty="0">
                <a:solidFill>
                  <a:schemeClr val="bg1"/>
                </a:solidFill>
                <a:latin typeface="Abadi MT Condensed Light" panose="020B0306030101010103" pitchFamily="34" charset="77"/>
              </a:rPr>
              <a:t>and</a:t>
            </a:r>
            <a:r>
              <a:rPr lang="en-US" sz="3200" dirty="0">
                <a:solidFill>
                  <a:schemeClr val="bg1"/>
                </a:solidFill>
              </a:rPr>
              <a:t> A</a:t>
            </a:r>
          </a:p>
        </p:txBody>
      </p:sp>
    </p:spTree>
    <p:extLst>
      <p:ext uri="{BB962C8B-B14F-4D97-AF65-F5344CB8AC3E}">
        <p14:creationId xmlns:p14="http://schemas.microsoft.com/office/powerpoint/2010/main" val="1824322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30B07780-14D3-4B26-BDAA-B68094B8FE41}"/>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Stage 2 Relaunch</a:t>
            </a:r>
            <a:br>
              <a:rPr lang="en-CA" sz="3800" b="1" dirty="0">
                <a:solidFill>
                  <a:srgbClr val="FFFFFF"/>
                </a:solidFill>
              </a:rPr>
            </a:br>
            <a:r>
              <a:rPr lang="en-CA" sz="3800" b="1" dirty="0">
                <a:solidFill>
                  <a:srgbClr val="FFFFFF"/>
                </a:solidFill>
              </a:rPr>
              <a:t>Phase Two Return to Skating for </a:t>
            </a:r>
            <a:r>
              <a:rPr lang="en-CA" sz="3800" b="1" dirty="0" err="1">
                <a:solidFill>
                  <a:srgbClr val="FFFFFF"/>
                </a:solidFill>
              </a:rPr>
              <a:t>Canskate</a:t>
            </a:r>
            <a:endParaRPr lang="en-CA" sz="3800" b="1"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9B99CA1C-ACA5-4AF2-BB54-C1FDC840887E}"/>
              </a:ext>
            </a:extLst>
          </p:cNvPr>
          <p:cNvSpPr>
            <a:spLocks noGrp="1"/>
          </p:cNvSpPr>
          <p:nvPr>
            <p:ph idx="1"/>
          </p:nvPr>
        </p:nvSpPr>
        <p:spPr>
          <a:xfrm>
            <a:off x="4379709" y="448055"/>
            <a:ext cx="7037591" cy="5951023"/>
          </a:xfrm>
        </p:spPr>
        <p:txBody>
          <a:bodyPr anchor="ctr">
            <a:normAutofit/>
          </a:bodyPr>
          <a:lstStyle/>
          <a:p>
            <a:r>
              <a:rPr lang="en-CA" sz="2600" dirty="0" err="1"/>
              <a:t>Canskate</a:t>
            </a:r>
            <a:r>
              <a:rPr lang="en-CA" sz="2600" dirty="0"/>
              <a:t> returns this fall at the Jimmie Condon Arena</a:t>
            </a:r>
          </a:p>
          <a:p>
            <a:pPr marL="0" indent="0">
              <a:buNone/>
            </a:pPr>
            <a:r>
              <a:rPr lang="en-CA" sz="2600" dirty="0"/>
              <a:t>Skating will look a little different moving forward</a:t>
            </a:r>
          </a:p>
          <a:p>
            <a:r>
              <a:rPr lang="en-CA" sz="2600" dirty="0"/>
              <a:t>Mandatory forms </a:t>
            </a:r>
          </a:p>
          <a:p>
            <a:r>
              <a:rPr lang="en-CA" sz="2600" dirty="0"/>
              <a:t>SKATE CANADA ASSUMPTION OF RISK WAIVER IS SIGNED DURING REGISTRATION.</a:t>
            </a:r>
          </a:p>
          <a:p>
            <a:r>
              <a:rPr lang="en-CA" sz="2600" dirty="0"/>
              <a:t>DAILY HEALTH SCREENING CHECKLIST COMPLETED VIA APP </a:t>
            </a:r>
          </a:p>
          <a:p>
            <a:r>
              <a:rPr lang="en-CA" sz="2600" dirty="0"/>
              <a:t>“CROWDBLINK PROTECT”</a:t>
            </a:r>
          </a:p>
          <a:p>
            <a:r>
              <a:rPr lang="en-CA" sz="2600" dirty="0"/>
              <a:t>Download your app today! </a:t>
            </a:r>
            <a:r>
              <a:rPr lang="en-CA" sz="2600" dirty="0" err="1"/>
              <a:t>Calalta</a:t>
            </a:r>
            <a:r>
              <a:rPr lang="en-CA" sz="2600" dirty="0"/>
              <a:t> location code UWFXUN (link on </a:t>
            </a:r>
            <a:r>
              <a:rPr lang="en-CA" sz="2600" dirty="0" err="1"/>
              <a:t>Calalta</a:t>
            </a:r>
            <a:r>
              <a:rPr lang="en-CA" sz="2600" dirty="0"/>
              <a:t> Website)</a:t>
            </a:r>
          </a:p>
          <a:p>
            <a:pPr lvl="1"/>
            <a:endParaRPr lang="en-CA" dirty="0"/>
          </a:p>
        </p:txBody>
      </p:sp>
    </p:spTree>
    <p:extLst>
      <p:ext uri="{BB962C8B-B14F-4D97-AF65-F5344CB8AC3E}">
        <p14:creationId xmlns:p14="http://schemas.microsoft.com/office/powerpoint/2010/main" val="2959600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4911FE5F-699B-4048-9C8E-E833FDA8158B}"/>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Sessions Information</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043DEF8-137F-4F49-8AF0-89C6D41F834C}"/>
              </a:ext>
            </a:extLst>
          </p:cNvPr>
          <p:cNvSpPr>
            <a:spLocks noGrp="1"/>
          </p:cNvSpPr>
          <p:nvPr>
            <p:ph idx="1"/>
          </p:nvPr>
        </p:nvSpPr>
        <p:spPr>
          <a:xfrm>
            <a:off x="4044603" y="448055"/>
            <a:ext cx="7688475" cy="5951023"/>
          </a:xfrm>
        </p:spPr>
        <p:txBody>
          <a:bodyPr anchor="ctr">
            <a:normAutofit/>
          </a:bodyPr>
          <a:lstStyle/>
          <a:p>
            <a:r>
              <a:rPr lang="en-CA" sz="2600" dirty="0"/>
              <a:t>Sessions will be restricted 30 skaters on </a:t>
            </a:r>
            <a:r>
              <a:rPr lang="en-CA" sz="2600" dirty="0" err="1"/>
              <a:t>Canskate</a:t>
            </a:r>
            <a:r>
              <a:rPr lang="en-CA" sz="2600" dirty="0"/>
              <a:t>.</a:t>
            </a:r>
          </a:p>
          <a:p>
            <a:r>
              <a:rPr lang="en-CA" sz="2600" dirty="0"/>
              <a:t>Coaches for groups will be allocated based on number of skaters (1:10 ratio approximately)</a:t>
            </a:r>
          </a:p>
          <a:p>
            <a:r>
              <a:rPr lang="en-CA" sz="2600" dirty="0" err="1"/>
              <a:t>Canskate</a:t>
            </a:r>
            <a:r>
              <a:rPr lang="en-CA" sz="2600" dirty="0"/>
              <a:t> Fall session is 8 weeks from September 16,18,19 until November 4,6,7, and a </a:t>
            </a:r>
          </a:p>
          <a:p>
            <a:r>
              <a:rPr lang="en-CA" sz="2600" dirty="0" err="1"/>
              <a:t>Canskate</a:t>
            </a:r>
            <a:r>
              <a:rPr lang="en-CA" sz="2600" dirty="0"/>
              <a:t> Winter session is 9 weeks November 18,20,21 to January 27,29,30.</a:t>
            </a:r>
          </a:p>
          <a:p>
            <a:r>
              <a:rPr lang="en-CA" sz="2600" dirty="0"/>
              <a:t>Group Programs lessons at JCA will run until January 31. We may have a temporary change in schedule in February and March at JCA until our new arena location is slated for start on April 1. ***See the final slide</a:t>
            </a:r>
          </a:p>
        </p:txBody>
      </p:sp>
    </p:spTree>
    <p:extLst>
      <p:ext uri="{BB962C8B-B14F-4D97-AF65-F5344CB8AC3E}">
        <p14:creationId xmlns:p14="http://schemas.microsoft.com/office/powerpoint/2010/main" val="460858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E8B28-6F6B-9B40-9E21-5A009B838A33}"/>
              </a:ext>
            </a:extLst>
          </p:cNvPr>
          <p:cNvSpPr>
            <a:spLocks noGrp="1"/>
          </p:cNvSpPr>
          <p:nvPr>
            <p:ph type="title"/>
          </p:nvPr>
        </p:nvSpPr>
        <p:spPr>
          <a:xfrm>
            <a:off x="471489" y="457199"/>
            <a:ext cx="3443286" cy="3686176"/>
          </a:xfrm>
          <a:solidFill>
            <a:schemeClr val="tx1">
              <a:lumMod val="65000"/>
              <a:lumOff val="35000"/>
            </a:schemeClr>
          </a:solidFill>
        </p:spPr>
        <p:txBody>
          <a:bodyPr anchor="ctr">
            <a:normAutofit/>
          </a:bodyPr>
          <a:lstStyle/>
          <a:p>
            <a:pPr algn="ctr"/>
            <a:r>
              <a:rPr lang="en-US" sz="3800" dirty="0" err="1">
                <a:solidFill>
                  <a:schemeClr val="bg1"/>
                </a:solidFill>
              </a:rPr>
              <a:t>Canskate</a:t>
            </a:r>
            <a:r>
              <a:rPr lang="en-US" sz="3800" dirty="0">
                <a:solidFill>
                  <a:schemeClr val="bg1"/>
                </a:solidFill>
              </a:rPr>
              <a:t> Guidelines</a:t>
            </a:r>
          </a:p>
        </p:txBody>
      </p:sp>
      <p:sp>
        <p:nvSpPr>
          <p:cNvPr id="3" name="Content Placeholder 2">
            <a:extLst>
              <a:ext uri="{FF2B5EF4-FFF2-40B4-BE49-F238E27FC236}">
                <a16:creationId xmlns:a16="http://schemas.microsoft.com/office/drawing/2014/main" id="{DA084B5B-1B9D-A24F-BA98-CA8C7FFB7A5F}"/>
              </a:ext>
            </a:extLst>
          </p:cNvPr>
          <p:cNvSpPr>
            <a:spLocks noGrp="1"/>
          </p:cNvSpPr>
          <p:nvPr>
            <p:ph idx="1"/>
          </p:nvPr>
        </p:nvSpPr>
        <p:spPr>
          <a:xfrm>
            <a:off x="4186238" y="457199"/>
            <a:ext cx="7169150" cy="6015039"/>
          </a:xfrm>
          <a:solidFill>
            <a:schemeClr val="bg1">
              <a:lumMod val="85000"/>
            </a:schemeClr>
          </a:solidFill>
        </p:spPr>
        <p:txBody>
          <a:bodyPr>
            <a:normAutofit fontScale="92500" lnSpcReduction="20000"/>
          </a:bodyPr>
          <a:lstStyle/>
          <a:p>
            <a:r>
              <a:rPr lang="en-US" sz="2000" dirty="0"/>
              <a:t>CSA approved Hockey Helmets must be worn</a:t>
            </a:r>
          </a:p>
          <a:p>
            <a:r>
              <a:rPr lang="en-US" sz="2000" dirty="0"/>
              <a:t>Gloves are mandatory, wear warm layered clothing </a:t>
            </a:r>
          </a:p>
          <a:p>
            <a:r>
              <a:rPr lang="en-US" sz="2000" dirty="0"/>
              <a:t>Skates can be either Hockey or figure styles. Laces should be tight up to ankle bone. Do not wrap laces around ankles</a:t>
            </a:r>
          </a:p>
          <a:p>
            <a:r>
              <a:rPr lang="en-US" sz="2000" dirty="0"/>
              <a:t>Skates should be sharpened monthly (only sharpen figure skates at Professional skate service so as to not lose the pick)</a:t>
            </a:r>
          </a:p>
          <a:p>
            <a:r>
              <a:rPr lang="en-US" sz="2000" dirty="0"/>
              <a:t>Name tags will be distributed on the first day of programming. These are to go home with your skater and be sanitized before you return to the ice. It is suggested you clip it onto your </a:t>
            </a:r>
            <a:r>
              <a:rPr lang="en-US" sz="2000" dirty="0" err="1"/>
              <a:t>childs</a:t>
            </a:r>
            <a:r>
              <a:rPr lang="en-US" sz="2000" dirty="0"/>
              <a:t> skate so as to ensure it comes to class with them weekly.</a:t>
            </a:r>
          </a:p>
          <a:p>
            <a:r>
              <a:rPr lang="en-US" sz="2000" dirty="0"/>
              <a:t>Assessments will be starting on week 3 of classes: ribbons and badges will be given via envelope at the front table as acquired</a:t>
            </a:r>
          </a:p>
          <a:p>
            <a:r>
              <a:rPr lang="en-US" sz="2000" dirty="0"/>
              <a:t>Skates will rotate through 3 circuits each session, 2 circuits will focus on Balance, Agility or Control, and the 3 will be a Fun zone led by program assistants for practice of these skills.</a:t>
            </a:r>
          </a:p>
          <a:p>
            <a:r>
              <a:rPr lang="en-US" sz="2000" dirty="0"/>
              <a:t>Session will consist of a warm up, 3 lessons, a “group” activity and a cool down.</a:t>
            </a:r>
          </a:p>
          <a:p>
            <a:r>
              <a:rPr lang="en-US" sz="2000" dirty="0"/>
              <a:t>Results of assessments will be posted in your personal </a:t>
            </a:r>
            <a:r>
              <a:rPr lang="en-US" sz="2000" dirty="0" err="1"/>
              <a:t>uplifter</a:t>
            </a:r>
            <a:r>
              <a:rPr lang="en-US" sz="2000" dirty="0"/>
              <a:t> account in the week following the assessment.</a:t>
            </a:r>
          </a:p>
          <a:p>
            <a:r>
              <a:rPr lang="en-US" sz="2000" dirty="0"/>
              <a:t>Skaters may earn ribbons in more then one level before achieving a badge for a specific stage.</a:t>
            </a:r>
            <a:endParaRPr lang="en-US" dirty="0"/>
          </a:p>
          <a:p>
            <a:endParaRPr lang="en-US" dirty="0"/>
          </a:p>
        </p:txBody>
      </p:sp>
      <p:sp>
        <p:nvSpPr>
          <p:cNvPr id="4" name="Text Placeholder 3">
            <a:extLst>
              <a:ext uri="{FF2B5EF4-FFF2-40B4-BE49-F238E27FC236}">
                <a16:creationId xmlns:a16="http://schemas.microsoft.com/office/drawing/2014/main" id="{7B75654D-4751-B849-9135-BC0D974E9D88}"/>
              </a:ext>
            </a:extLst>
          </p:cNvPr>
          <p:cNvSpPr>
            <a:spLocks noGrp="1"/>
          </p:cNvSpPr>
          <p:nvPr>
            <p:ph type="body" sz="half" idx="2"/>
          </p:nvPr>
        </p:nvSpPr>
        <p:spPr>
          <a:xfrm>
            <a:off x="471488" y="4271962"/>
            <a:ext cx="3443287" cy="2200275"/>
          </a:xfrm>
          <a:solidFill>
            <a:srgbClr val="0070C0"/>
          </a:solidFill>
          <a:ln>
            <a:solidFill>
              <a:schemeClr val="accent1">
                <a:lumMod val="75000"/>
              </a:schemeClr>
            </a:solidFill>
          </a:ln>
        </p:spPr>
        <p:txBody>
          <a:bodyPr/>
          <a:lstStyle/>
          <a:p>
            <a:r>
              <a:rPr lang="en-US" dirty="0"/>
              <a:t> </a:t>
            </a:r>
          </a:p>
        </p:txBody>
      </p:sp>
    </p:spTree>
    <p:extLst>
      <p:ext uri="{BB962C8B-B14F-4D97-AF65-F5344CB8AC3E}">
        <p14:creationId xmlns:p14="http://schemas.microsoft.com/office/powerpoint/2010/main" val="3036385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A64F92EF-57C1-4D00-B817-583EE27A1E13}"/>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New protocols – Before you leave home</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F47ECB2-D98F-4D50-B438-7340E703885C}"/>
              </a:ext>
            </a:extLst>
          </p:cNvPr>
          <p:cNvSpPr>
            <a:spLocks noGrp="1"/>
          </p:cNvSpPr>
          <p:nvPr>
            <p:ph idx="1"/>
          </p:nvPr>
        </p:nvSpPr>
        <p:spPr>
          <a:xfrm>
            <a:off x="4191609" y="557214"/>
            <a:ext cx="7225692" cy="5604778"/>
          </a:xfrm>
        </p:spPr>
        <p:txBody>
          <a:bodyPr anchor="ctr">
            <a:normAutofit lnSpcReduction="10000"/>
          </a:bodyPr>
          <a:lstStyle/>
          <a:p>
            <a:pPr lvl="0"/>
            <a:endParaRPr lang="en-CA" sz="2200" dirty="0"/>
          </a:p>
          <a:p>
            <a:pPr lvl="0"/>
            <a:r>
              <a:rPr lang="en-CA" sz="2200" dirty="0"/>
              <a:t>DO NOT leave home if you are feeling unwell or showing signs of COVID-19 Symptoms (Fever, Cough, Shortness of Breath, Sore Throat or Runny Nose) </a:t>
            </a:r>
          </a:p>
          <a:p>
            <a:pPr lvl="0"/>
            <a:r>
              <a:rPr lang="en-CA" sz="2200" dirty="0"/>
              <a:t>Skaters arrive rink ready, skates in hand to be tied in the arena.</a:t>
            </a:r>
          </a:p>
          <a:p>
            <a:r>
              <a:rPr lang="en-CA" sz="2200" dirty="0"/>
              <a:t>Eat before you come</a:t>
            </a:r>
          </a:p>
          <a:p>
            <a:r>
              <a:rPr lang="en-CA" sz="2200" dirty="0"/>
              <a:t>Thoroughly wash your hands with soap and warm water </a:t>
            </a:r>
          </a:p>
          <a:p>
            <a:r>
              <a:rPr lang="en-CA" sz="2200" dirty="0"/>
              <a:t>Thoroughly wash water bottles with soap and warm water</a:t>
            </a:r>
          </a:p>
          <a:p>
            <a:r>
              <a:rPr lang="en-CA" sz="2200" dirty="0"/>
              <a:t>Bring your own personal hand sanitizer </a:t>
            </a:r>
          </a:p>
          <a:p>
            <a:r>
              <a:rPr lang="en-CA" sz="2200" dirty="0"/>
              <a:t>Thoroughly wash training clothes and accessories including gloves, hard guards, blade rag etc. daily</a:t>
            </a:r>
          </a:p>
          <a:p>
            <a:r>
              <a:rPr lang="en-CA" sz="2200" dirty="0"/>
              <a:t>Use the washroom at home before coming to the rink</a:t>
            </a:r>
          </a:p>
          <a:p>
            <a:r>
              <a:rPr lang="en-CA" sz="2200" b="1" dirty="0"/>
              <a:t>Complete the online health screening on CROWDBLINK No earlier than one hour before you skate</a:t>
            </a:r>
          </a:p>
          <a:p>
            <a:pPr lvl="0"/>
            <a:endParaRPr lang="en-CA" sz="2200" dirty="0"/>
          </a:p>
          <a:p>
            <a:endParaRPr lang="en-CA" sz="2200" dirty="0"/>
          </a:p>
        </p:txBody>
      </p:sp>
    </p:spTree>
    <p:extLst>
      <p:ext uri="{BB962C8B-B14F-4D97-AF65-F5344CB8AC3E}">
        <p14:creationId xmlns:p14="http://schemas.microsoft.com/office/powerpoint/2010/main" val="3196732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A4AC5506-6312-4701-8D3C-40187889A9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D055CC-2010-4E33-8BBE-D2CAA7F2C5A0}"/>
              </a:ext>
            </a:extLst>
          </p:cNvPr>
          <p:cNvSpPr>
            <a:spLocks noGrp="1"/>
          </p:cNvSpPr>
          <p:nvPr>
            <p:ph type="title"/>
          </p:nvPr>
        </p:nvSpPr>
        <p:spPr>
          <a:xfrm>
            <a:off x="556532" y="643467"/>
            <a:ext cx="11210925" cy="744836"/>
          </a:xfrm>
        </p:spPr>
        <p:txBody>
          <a:bodyPr vert="horz" lIns="91440" tIns="45720" rIns="91440" bIns="45720" rtlCol="0" anchor="ctr">
            <a:normAutofit/>
          </a:bodyPr>
          <a:lstStyle/>
          <a:p>
            <a:pPr algn="ctr"/>
            <a:r>
              <a:rPr lang="en-US" sz="3200" b="1" kern="1200" dirty="0">
                <a:solidFill>
                  <a:schemeClr val="bg1"/>
                </a:solidFill>
                <a:latin typeface="+mj-lt"/>
                <a:ea typeface="+mj-ea"/>
                <a:cs typeface="+mj-cs"/>
              </a:rPr>
              <a:t>Screening Checklist/Tracing Form – Everyday (Online)</a:t>
            </a:r>
          </a:p>
        </p:txBody>
      </p:sp>
      <p:graphicFrame>
        <p:nvGraphicFramePr>
          <p:cNvPr id="51" name="Content Placeholder 3">
            <a:extLst>
              <a:ext uri="{FF2B5EF4-FFF2-40B4-BE49-F238E27FC236}">
                <a16:creationId xmlns:a16="http://schemas.microsoft.com/office/drawing/2014/main" id="{34176715-6861-4027-8166-9F14EEA3C00A}"/>
              </a:ext>
            </a:extLst>
          </p:cNvPr>
          <p:cNvGraphicFramePr>
            <a:graphicFrameLocks noGrp="1"/>
          </p:cNvGraphicFramePr>
          <p:nvPr>
            <p:ph idx="1"/>
            <p:extLst>
              <p:ext uri="{D42A27DB-BD31-4B8C-83A1-F6EECF244321}">
                <p14:modId xmlns:p14="http://schemas.microsoft.com/office/powerpoint/2010/main" val="2199746519"/>
              </p:ext>
            </p:extLst>
          </p:nvPr>
        </p:nvGraphicFramePr>
        <p:xfrm>
          <a:off x="1265118" y="1675227"/>
          <a:ext cx="9661766" cy="4394207"/>
        </p:xfrm>
        <a:graphic>
          <a:graphicData uri="http://schemas.openxmlformats.org/drawingml/2006/table">
            <a:tbl>
              <a:tblPr firstRow="1" firstCol="1" bandRow="1">
                <a:noFill/>
                <a:tableStyleId>{5C22544A-7EE6-4342-B048-85BDC9FD1C3A}</a:tableStyleId>
              </a:tblPr>
              <a:tblGrid>
                <a:gridCol w="612081">
                  <a:extLst>
                    <a:ext uri="{9D8B030D-6E8A-4147-A177-3AD203B41FA5}">
                      <a16:colId xmlns:a16="http://schemas.microsoft.com/office/drawing/2014/main" val="105307006"/>
                    </a:ext>
                  </a:extLst>
                </a:gridCol>
                <a:gridCol w="7639719">
                  <a:extLst>
                    <a:ext uri="{9D8B030D-6E8A-4147-A177-3AD203B41FA5}">
                      <a16:colId xmlns:a16="http://schemas.microsoft.com/office/drawing/2014/main" val="3147540606"/>
                    </a:ext>
                  </a:extLst>
                </a:gridCol>
                <a:gridCol w="718219">
                  <a:extLst>
                    <a:ext uri="{9D8B030D-6E8A-4147-A177-3AD203B41FA5}">
                      <a16:colId xmlns:a16="http://schemas.microsoft.com/office/drawing/2014/main" val="1667413080"/>
                    </a:ext>
                  </a:extLst>
                </a:gridCol>
                <a:gridCol w="691747">
                  <a:extLst>
                    <a:ext uri="{9D8B030D-6E8A-4147-A177-3AD203B41FA5}">
                      <a16:colId xmlns:a16="http://schemas.microsoft.com/office/drawing/2014/main" val="3906705523"/>
                    </a:ext>
                  </a:extLst>
                </a:gridCol>
              </a:tblGrid>
              <a:tr h="255526">
                <a:tc>
                  <a:txBody>
                    <a:bodyPr/>
                    <a:lstStyle/>
                    <a:p>
                      <a:pPr algn="r">
                        <a:lnSpc>
                          <a:spcPct val="107000"/>
                        </a:lnSpc>
                        <a:spcAft>
                          <a:spcPts val="0"/>
                        </a:spcAft>
                      </a:pPr>
                      <a:r>
                        <a:rPr lang="en-CA" sz="700" b="1">
                          <a:solidFill>
                            <a:schemeClr val="tx1">
                              <a:lumMod val="75000"/>
                              <a:lumOff val="25000"/>
                            </a:schemeClr>
                          </a:solidFill>
                          <a:effectLst/>
                        </a:rPr>
                        <a:t>1</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12700" cmpd="sng">
                      <a:noFill/>
                      <a:prstDash val="solid"/>
                    </a:lnR>
                    <a:lnT w="12700" cmpd="sng">
                      <a:noFill/>
                      <a:prstDash val="solid"/>
                    </a:lnT>
                    <a:lnB w="9525" cap="flat" cmpd="sng" algn="ctr">
                      <a:solidFill>
                        <a:srgbClr val="D8DCDC"/>
                      </a:solidFill>
                      <a:prstDash val="solid"/>
                    </a:lnB>
                    <a:noFill/>
                  </a:tcPr>
                </a:tc>
                <a:tc>
                  <a:txBody>
                    <a:bodyPr/>
                    <a:lstStyle/>
                    <a:p>
                      <a:pPr>
                        <a:lnSpc>
                          <a:spcPct val="107000"/>
                        </a:lnSpc>
                        <a:spcAft>
                          <a:spcPts val="0"/>
                        </a:spcAft>
                      </a:pPr>
                      <a:r>
                        <a:rPr lang="en-CA" sz="1200" b="1">
                          <a:solidFill>
                            <a:schemeClr val="tx1">
                              <a:lumMod val="75000"/>
                              <a:lumOff val="25000"/>
                            </a:schemeClr>
                          </a:solidFill>
                          <a:effectLst/>
                        </a:rPr>
                        <a:t>Does the person attending the activity, have any of the below symptoms</a:t>
                      </a:r>
                      <a:endParaRPr lang="en-CA" sz="12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12700" cmpd="sng">
                      <a:noFill/>
                      <a:prstDash val="solid"/>
                    </a:lnL>
                    <a:lnR w="12700" cmpd="sng">
                      <a:noFill/>
                      <a:prstDash val="solid"/>
                    </a:lnR>
                    <a:lnT w="12700" cmpd="sng">
                      <a:noFill/>
                      <a:prstDash val="solid"/>
                    </a:lnT>
                    <a:lnB w="9525" cap="flat" cmpd="sng" algn="ctr">
                      <a:solidFill>
                        <a:srgbClr val="D8DCDC"/>
                      </a:solidFill>
                      <a:prstDash val="solid"/>
                    </a:lnB>
                    <a:noFill/>
                  </a:tcPr>
                </a:tc>
                <a:tc gridSpan="2">
                  <a:txBody>
                    <a:bodyPr/>
                    <a:lstStyle/>
                    <a:p>
                      <a:pPr algn="ctr">
                        <a:lnSpc>
                          <a:spcPct val="107000"/>
                        </a:lnSpc>
                        <a:spcAft>
                          <a:spcPts val="0"/>
                        </a:spcAft>
                      </a:pPr>
                      <a:r>
                        <a:rPr lang="en-CA" sz="700" b="1">
                          <a:solidFill>
                            <a:schemeClr val="tx1">
                              <a:lumMod val="75000"/>
                              <a:lumOff val="25000"/>
                            </a:schemeClr>
                          </a:solidFill>
                          <a:effectLst/>
                        </a:rPr>
                        <a:t>CIRCLE ONE</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12700" cmpd="sng">
                      <a:noFill/>
                      <a:prstDash val="solid"/>
                    </a:lnL>
                    <a:lnR w="12700" cmpd="sng">
                      <a:noFill/>
                      <a:prstDash val="solid"/>
                    </a:lnR>
                    <a:lnT w="12700" cmpd="sng">
                      <a:noFill/>
                      <a:prstDash val="solid"/>
                    </a:lnT>
                    <a:lnB w="9525" cap="flat" cmpd="sng" algn="ctr">
                      <a:solidFill>
                        <a:srgbClr val="D8DCDC"/>
                      </a:solidFill>
                      <a:prstDash val="solid"/>
                    </a:lnB>
                    <a:noFill/>
                  </a:tcPr>
                </a:tc>
                <a:tc hMerge="1">
                  <a:txBody>
                    <a:bodyPr/>
                    <a:lstStyle/>
                    <a:p>
                      <a:endParaRPr lang="en-CA"/>
                    </a:p>
                  </a:txBody>
                  <a:tcPr/>
                </a:tc>
                <a:extLst>
                  <a:ext uri="{0D108BD9-81ED-4DB2-BD59-A6C34878D82A}">
                    <a16:rowId xmlns:a16="http://schemas.microsoft.com/office/drawing/2014/main" val="4086273413"/>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9525" cap="flat" cmpd="sng" algn="ctr">
                      <a:solidFill>
                        <a:srgbClr val="D8DCDC"/>
                      </a:solid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Fever</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3228580619"/>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Cough</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2714720277"/>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Shortness of Breath/Difficulty Breathing</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2811906479"/>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Sore throat</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1292482316"/>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Chills</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858977054"/>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Painful swallowing</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399819074"/>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Runny Nose/Nasal Congestion</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3130444516"/>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Feeling unwell/ Fatigued</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831661091"/>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Nausea / Vomiting / Diarrhea</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1146835224"/>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Unexplained loss of appetite</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3944707698"/>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Loss of sense of taste or smell</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1646738703"/>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Muscle / Joint aches</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2167541537"/>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Headache</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1555680157"/>
                  </a:ext>
                </a:extLst>
              </a:tr>
              <a:tr h="223757">
                <a:tc>
                  <a:txBody>
                    <a:bodyPr/>
                    <a:lstStyle/>
                    <a:p>
                      <a:pPr algn="r">
                        <a:lnSpc>
                          <a:spcPct val="107000"/>
                        </a:lnSpc>
                        <a:spcAft>
                          <a:spcPts val="0"/>
                        </a:spcAft>
                      </a:pPr>
                      <a:r>
                        <a:rPr lang="en-CA" sz="700" b="1">
                          <a:solidFill>
                            <a:schemeClr val="tx1">
                              <a:lumMod val="75000"/>
                              <a:lumOff val="25000"/>
                            </a:schemeClr>
                          </a:solidFill>
                          <a:effectLst/>
                        </a:rPr>
                        <a:t> </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marL="342900" lvl="0" indent="-342900">
                        <a:lnSpc>
                          <a:spcPct val="107000"/>
                        </a:lnSpc>
                        <a:spcAft>
                          <a:spcPts val="0"/>
                        </a:spcAft>
                        <a:buFont typeface="Symbol" panose="05050102010706020507" pitchFamily="18" charset="2"/>
                        <a:buChar char=""/>
                      </a:pPr>
                      <a:r>
                        <a:rPr lang="en-CA" sz="1000">
                          <a:solidFill>
                            <a:schemeClr val="tx1">
                              <a:lumMod val="75000"/>
                              <a:lumOff val="25000"/>
                            </a:schemeClr>
                          </a:solidFill>
                          <a:effectLst/>
                        </a:rPr>
                        <a:t>Conjunctivitis</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nchor="ctr">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1430385111"/>
                  </a:ext>
                </a:extLst>
              </a:tr>
              <a:tr h="223757">
                <a:tc>
                  <a:txBody>
                    <a:bodyPr/>
                    <a:lstStyle/>
                    <a:p>
                      <a:pPr algn="r">
                        <a:lnSpc>
                          <a:spcPct val="107000"/>
                        </a:lnSpc>
                        <a:spcAft>
                          <a:spcPts val="0"/>
                        </a:spcAft>
                      </a:pPr>
                      <a:r>
                        <a:rPr lang="en-CA" sz="700" b="1">
                          <a:solidFill>
                            <a:schemeClr val="tx1">
                              <a:lumMod val="75000"/>
                              <a:lumOff val="25000"/>
                            </a:schemeClr>
                          </a:solidFill>
                          <a:effectLst/>
                        </a:rPr>
                        <a:t>2</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a:lnSpc>
                          <a:spcPct val="107000"/>
                        </a:lnSpc>
                        <a:spcAft>
                          <a:spcPts val="0"/>
                        </a:spcAft>
                      </a:pPr>
                      <a:r>
                        <a:rPr lang="en-CA" sz="1000">
                          <a:solidFill>
                            <a:schemeClr val="tx1">
                              <a:lumMod val="75000"/>
                              <a:lumOff val="25000"/>
                            </a:schemeClr>
                          </a:solidFill>
                          <a:effectLst/>
                        </a:rPr>
                        <a:t>Have you, or anyone in your household, travelled outside of Canada in the last 14 days?</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48961773"/>
                  </a:ext>
                </a:extLst>
              </a:tr>
              <a:tr h="391163">
                <a:tc>
                  <a:txBody>
                    <a:bodyPr/>
                    <a:lstStyle/>
                    <a:p>
                      <a:pPr algn="r">
                        <a:lnSpc>
                          <a:spcPct val="107000"/>
                        </a:lnSpc>
                        <a:spcAft>
                          <a:spcPts val="0"/>
                        </a:spcAft>
                      </a:pPr>
                      <a:r>
                        <a:rPr lang="en-CA" sz="700" b="1">
                          <a:solidFill>
                            <a:schemeClr val="tx1">
                              <a:lumMod val="75000"/>
                              <a:lumOff val="25000"/>
                            </a:schemeClr>
                          </a:solidFill>
                          <a:effectLst/>
                        </a:rPr>
                        <a:t>3</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a:lnSpc>
                          <a:spcPct val="107000"/>
                        </a:lnSpc>
                        <a:spcAft>
                          <a:spcPts val="0"/>
                        </a:spcAft>
                      </a:pPr>
                      <a:r>
                        <a:rPr lang="en-CA" sz="1000">
                          <a:solidFill>
                            <a:schemeClr val="tx1">
                              <a:lumMod val="75000"/>
                              <a:lumOff val="25000"/>
                            </a:schemeClr>
                          </a:solidFill>
                          <a:effectLst/>
                        </a:rPr>
                        <a:t>Have you or your children attending the activity had close “unprotected”</a:t>
                      </a:r>
                    </a:p>
                    <a:p>
                      <a:pPr>
                        <a:lnSpc>
                          <a:spcPct val="107000"/>
                        </a:lnSpc>
                        <a:spcAft>
                          <a:spcPts val="0"/>
                        </a:spcAft>
                      </a:pPr>
                      <a:r>
                        <a:rPr lang="en-CA" sz="1000">
                          <a:solidFill>
                            <a:schemeClr val="tx1">
                              <a:lumMod val="75000"/>
                              <a:lumOff val="25000"/>
                            </a:schemeClr>
                          </a:solidFill>
                          <a:effectLst/>
                        </a:rPr>
                        <a:t>contact (face to face contact within 2 metres/6 ft) with someone who is ill with cough and/or fever?</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EDC"/>
                      </a:solidFill>
                      <a:prstDash val="solid"/>
                    </a:lnL>
                    <a:lnR w="9525" cap="flat" cmpd="sng" algn="ctr">
                      <a:solidFill>
                        <a:srgbClr val="D8DEDC"/>
                      </a:solidFill>
                      <a:prstDash val="solid"/>
                    </a:lnR>
                    <a:lnT w="9525" cap="flat" cmpd="sng" algn="ctr">
                      <a:solidFill>
                        <a:srgbClr val="D8DCDC"/>
                      </a:solidFill>
                      <a:prstDash val="solid"/>
                    </a:lnT>
                    <a:lnB w="9525" cap="flat" cmpd="sng" algn="ctr">
                      <a:solidFill>
                        <a:srgbClr val="D8DCDC"/>
                      </a:solidFill>
                      <a:prstDash val="solid"/>
                    </a:lnB>
                    <a:noFill/>
                  </a:tcPr>
                </a:tc>
                <a:extLst>
                  <a:ext uri="{0D108BD9-81ED-4DB2-BD59-A6C34878D82A}">
                    <a16:rowId xmlns:a16="http://schemas.microsoft.com/office/drawing/2014/main" val="2538601204"/>
                  </a:ext>
                </a:extLst>
              </a:tr>
              <a:tr h="391163">
                <a:tc>
                  <a:txBody>
                    <a:bodyPr/>
                    <a:lstStyle/>
                    <a:p>
                      <a:pPr algn="r">
                        <a:lnSpc>
                          <a:spcPct val="107000"/>
                        </a:lnSpc>
                        <a:spcAft>
                          <a:spcPts val="0"/>
                        </a:spcAft>
                      </a:pPr>
                      <a:r>
                        <a:rPr lang="en-CA" sz="700" b="1">
                          <a:solidFill>
                            <a:schemeClr val="tx1">
                              <a:lumMod val="75000"/>
                              <a:lumOff val="25000"/>
                            </a:schemeClr>
                          </a:solidFill>
                          <a:effectLst/>
                        </a:rPr>
                        <a:t>4</a:t>
                      </a:r>
                      <a:endParaRPr lang="en-CA" sz="7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59624" marT="19874" marB="19874">
                    <a:lnL w="12700" cmpd="sng">
                      <a:noFill/>
                      <a:prstDash val="solid"/>
                    </a:lnL>
                    <a:lnR w="9525" cap="flat" cmpd="sng" algn="ctr">
                      <a:solidFill>
                        <a:srgbClr val="D8DCDC"/>
                      </a:solidFill>
                      <a:prstDash val="solid"/>
                    </a:lnR>
                    <a:lnT w="12700" cmpd="sng">
                      <a:noFill/>
                      <a:prstDash val="solid"/>
                    </a:lnT>
                    <a:lnB w="12700" cmpd="sng">
                      <a:noFill/>
                      <a:prstDash val="solid"/>
                    </a:lnB>
                    <a:noFill/>
                  </a:tcPr>
                </a:tc>
                <a:tc>
                  <a:txBody>
                    <a:bodyPr/>
                    <a:lstStyle/>
                    <a:p>
                      <a:pPr>
                        <a:lnSpc>
                          <a:spcPct val="107000"/>
                        </a:lnSpc>
                        <a:spcAft>
                          <a:spcPts val="0"/>
                        </a:spcAft>
                      </a:pPr>
                      <a:r>
                        <a:rPr lang="en-CA" sz="1000">
                          <a:solidFill>
                            <a:schemeClr val="tx1">
                              <a:lumMod val="75000"/>
                              <a:lumOff val="25000"/>
                            </a:schemeClr>
                          </a:solidFill>
                          <a:effectLst/>
                        </a:rPr>
                        <a:t>Have you or anyone in your household been in close unprotected contact in</a:t>
                      </a:r>
                    </a:p>
                    <a:p>
                      <a:pPr>
                        <a:lnSpc>
                          <a:spcPct val="107000"/>
                        </a:lnSpc>
                        <a:spcAft>
                          <a:spcPts val="0"/>
                        </a:spcAft>
                      </a:pPr>
                      <a:r>
                        <a:rPr lang="en-CA" sz="1000">
                          <a:solidFill>
                            <a:schemeClr val="tx1">
                              <a:lumMod val="75000"/>
                              <a:lumOff val="25000"/>
                            </a:schemeClr>
                          </a:solidFill>
                          <a:effectLst/>
                        </a:rPr>
                        <a:t>the last 14 days with someone who is being investigated or confirmed to be a case of COVID-19?</a:t>
                      </a:r>
                      <a:endParaRPr lang="en-CA"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YES</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tc>
                  <a:txBody>
                    <a:bodyPr/>
                    <a:lstStyle/>
                    <a:p>
                      <a:pPr algn="ctr">
                        <a:lnSpc>
                          <a:spcPct val="107000"/>
                        </a:lnSpc>
                        <a:spcAft>
                          <a:spcPts val="0"/>
                        </a:spcAft>
                      </a:pPr>
                      <a:r>
                        <a:rPr lang="en-CA" sz="700">
                          <a:solidFill>
                            <a:schemeClr val="tx1">
                              <a:lumMod val="75000"/>
                              <a:lumOff val="25000"/>
                            </a:schemeClr>
                          </a:solidFill>
                          <a:effectLst/>
                        </a:rPr>
                        <a:t>NO</a:t>
                      </a:r>
                      <a:endParaRPr lang="en-CA" sz="7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39749" marR="10601" marT="19874" marB="19874">
                    <a:lnL w="9525" cap="flat" cmpd="sng" algn="ctr">
                      <a:solidFill>
                        <a:srgbClr val="D8DCDC"/>
                      </a:solidFill>
                      <a:prstDash val="solid"/>
                    </a:lnL>
                    <a:lnR w="9525" cap="flat" cmpd="sng" algn="ctr">
                      <a:solidFill>
                        <a:srgbClr val="D8DCDC"/>
                      </a:solidFill>
                      <a:prstDash val="solid"/>
                    </a:lnR>
                    <a:lnT w="9525" cap="flat" cmpd="sng" algn="ctr">
                      <a:solidFill>
                        <a:srgbClr val="D8DCDC"/>
                      </a:solidFill>
                      <a:prstDash val="solid"/>
                    </a:lnT>
                    <a:lnB w="9525" cap="flat" cmpd="sng" algn="ctr">
                      <a:solidFill>
                        <a:srgbClr val="D8DCDC"/>
                      </a:solidFill>
                      <a:prstDash val="solid"/>
                    </a:lnB>
                    <a:solidFill>
                      <a:srgbClr val="D8DEDC">
                        <a:alpha val="20000"/>
                      </a:srgbClr>
                    </a:solidFill>
                  </a:tcPr>
                </a:tc>
                <a:extLst>
                  <a:ext uri="{0D108BD9-81ED-4DB2-BD59-A6C34878D82A}">
                    <a16:rowId xmlns:a16="http://schemas.microsoft.com/office/drawing/2014/main" val="2376520467"/>
                  </a:ext>
                </a:extLst>
              </a:tr>
            </a:tbl>
          </a:graphicData>
        </a:graphic>
      </p:graphicFrame>
    </p:spTree>
    <p:extLst>
      <p:ext uri="{BB962C8B-B14F-4D97-AF65-F5344CB8AC3E}">
        <p14:creationId xmlns:p14="http://schemas.microsoft.com/office/powerpoint/2010/main" val="15184256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57FB927A-B0AE-4A97-B53C-7C25FEE1C665}"/>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Arrival at the Arena</a:t>
            </a:r>
            <a:br>
              <a:rPr lang="en-CA" sz="3800" dirty="0">
                <a:solidFill>
                  <a:srgbClr val="FFFFFF"/>
                </a:solidFill>
              </a:rPr>
            </a:br>
            <a:endParaRPr lang="en-CA" sz="3800" dirty="0">
              <a:solidFill>
                <a:srgbClr val="FFFFFF"/>
              </a:solidFill>
            </a:endParaRP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6A35BA3-9990-4A94-8880-03DEE76913FA}"/>
              </a:ext>
            </a:extLst>
          </p:cNvPr>
          <p:cNvSpPr>
            <a:spLocks noGrp="1"/>
          </p:cNvSpPr>
          <p:nvPr>
            <p:ph idx="1"/>
          </p:nvPr>
        </p:nvSpPr>
        <p:spPr>
          <a:xfrm>
            <a:off x="4044602" y="448056"/>
            <a:ext cx="7688476" cy="5951024"/>
          </a:xfrm>
        </p:spPr>
        <p:txBody>
          <a:bodyPr anchor="ctr">
            <a:noAutofit/>
          </a:bodyPr>
          <a:lstStyle/>
          <a:p>
            <a:r>
              <a:rPr lang="en-CA" sz="1800" dirty="0"/>
              <a:t>Arrive at facility no more than 10 minutes prior to scheduled ice session, through established entrances and following all signs. </a:t>
            </a:r>
          </a:p>
          <a:p>
            <a:r>
              <a:rPr lang="en-CA" sz="1800" dirty="0"/>
              <a:t>At JCA, enter in the main lobby to do your health and attendance check in, and </a:t>
            </a:r>
            <a:r>
              <a:rPr lang="en-CA" sz="1800" b="1" dirty="0"/>
              <a:t>you will be directed to a seat </a:t>
            </a:r>
            <a:r>
              <a:rPr lang="en-CA" sz="1800" dirty="0"/>
              <a:t>in either the chairs or the bleachers. Please sit in the section where your child's star colour sign is located.</a:t>
            </a:r>
          </a:p>
          <a:p>
            <a:r>
              <a:rPr lang="en-CA" sz="1800" dirty="0"/>
              <a:t>Wash your hands with soap &amp; water or sanitize using hand sanitizer </a:t>
            </a:r>
          </a:p>
          <a:p>
            <a:r>
              <a:rPr lang="en-CA" sz="1800" dirty="0"/>
              <a:t>Changerooms will not be available to </a:t>
            </a:r>
            <a:r>
              <a:rPr lang="en-CA" sz="1800" dirty="0" err="1"/>
              <a:t>Canskate</a:t>
            </a:r>
            <a:r>
              <a:rPr lang="en-CA" sz="1800" dirty="0"/>
              <a:t> skaters. Skaters arrive rink ready. </a:t>
            </a:r>
          </a:p>
          <a:p>
            <a:r>
              <a:rPr lang="en-CA" sz="1800" dirty="0"/>
              <a:t>Skates may be tied on site, though we ask you arrive with them in hand or a SMALL skate pack. No rolling cases or large bags will be allowed in. Personal items must be left with the parent</a:t>
            </a:r>
          </a:p>
          <a:p>
            <a:r>
              <a:rPr lang="en-CA" sz="1800" dirty="0"/>
              <a:t>Skaters must wear masks to enter and exit the building, and on ice wearing is recommended but not mandatory.</a:t>
            </a:r>
          </a:p>
          <a:p>
            <a:r>
              <a:rPr lang="en-CA" sz="1800" dirty="0"/>
              <a:t>Spectators at JCA must wear masks at all times and will be limited to </a:t>
            </a:r>
            <a:r>
              <a:rPr lang="en-CA" sz="1800" b="1" dirty="0"/>
              <a:t>one adult per skater</a:t>
            </a:r>
            <a:r>
              <a:rPr lang="en-CA" sz="1800" dirty="0"/>
              <a:t>, (parent/grandparent)  and only a sibling in a back/front pack or who can sit for the duration of the ice time on a parents lap or in front of adult on lower bleacher at JCA will be allowed in. We cannot have any kids roaming free during the session. No strollers or car seats can be brought in.</a:t>
            </a:r>
          </a:p>
        </p:txBody>
      </p:sp>
    </p:spTree>
    <p:extLst>
      <p:ext uri="{BB962C8B-B14F-4D97-AF65-F5344CB8AC3E}">
        <p14:creationId xmlns:p14="http://schemas.microsoft.com/office/powerpoint/2010/main" val="2119332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777889A5-E679-497A-A500-1D2915CC3B33}"/>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Sickness Policy</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6A13641-3C3D-4990-84C8-414319BD4C79}"/>
              </a:ext>
            </a:extLst>
          </p:cNvPr>
          <p:cNvSpPr>
            <a:spLocks noGrp="1"/>
          </p:cNvSpPr>
          <p:nvPr>
            <p:ph idx="1"/>
          </p:nvPr>
        </p:nvSpPr>
        <p:spPr>
          <a:xfrm>
            <a:off x="4379709" y="686862"/>
            <a:ext cx="7037591" cy="5475129"/>
          </a:xfrm>
        </p:spPr>
        <p:txBody>
          <a:bodyPr anchor="ctr">
            <a:normAutofit lnSpcReduction="10000"/>
          </a:bodyPr>
          <a:lstStyle/>
          <a:p>
            <a:r>
              <a:rPr lang="en-CA" sz="2400" dirty="0"/>
              <a:t>Skaters, coaches, staff, volunteers parents or guardians cannot come to </a:t>
            </a:r>
            <a:r>
              <a:rPr lang="en-CA" sz="2400" dirty="0" err="1"/>
              <a:t>Calalta</a:t>
            </a:r>
            <a:r>
              <a:rPr lang="en-CA" sz="2400" dirty="0"/>
              <a:t> programming if they are sick or feel unwell with new or unexplained symptoms (we often have runny noses and scratchy throats at the rink, so this would include something different then the normal reactions.)</a:t>
            </a:r>
            <a:endParaRPr lang="en-CA" sz="2400" b="1" dirty="0"/>
          </a:p>
          <a:p>
            <a:r>
              <a:rPr lang="en-CA" sz="2400" b="1" dirty="0"/>
              <a:t>If your child develops symptoms while at </a:t>
            </a:r>
            <a:r>
              <a:rPr lang="en-CA" sz="2400" b="1" dirty="0" err="1"/>
              <a:t>Calalta</a:t>
            </a:r>
            <a:r>
              <a:rPr lang="en-CA" sz="2400" b="1" dirty="0"/>
              <a:t> programming, they will be isolated from others and a parent or guardian must be available to pick them up immediately</a:t>
            </a:r>
          </a:p>
          <a:p>
            <a:pPr lvl="1"/>
            <a:r>
              <a:rPr lang="en-CA" dirty="0"/>
              <a:t>Cleaning and disinfecting of all equipment and surfaces that may have come into contact with the symptomatic participant will occur</a:t>
            </a:r>
          </a:p>
          <a:p>
            <a:pPr lvl="1"/>
            <a:r>
              <a:rPr lang="en-CA" dirty="0"/>
              <a:t>Performance of hand hygiene by remaining participants must take place</a:t>
            </a:r>
          </a:p>
          <a:p>
            <a:pPr lvl="1"/>
            <a:r>
              <a:rPr lang="en-CA" dirty="0"/>
              <a:t>Suspension or temporary cancellation of the event may be implemented.</a:t>
            </a:r>
          </a:p>
        </p:txBody>
      </p:sp>
    </p:spTree>
    <p:extLst>
      <p:ext uri="{BB962C8B-B14F-4D97-AF65-F5344CB8AC3E}">
        <p14:creationId xmlns:p14="http://schemas.microsoft.com/office/powerpoint/2010/main" val="27573684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B775CD93-9DF2-48CB-9F57-1BCA9A46C7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4" y="448055"/>
            <a:ext cx="3414370" cy="3801257"/>
          </a:xfrm>
          <a:prstGeom prst="rect">
            <a:avLst/>
          </a:prstGeom>
          <a:solidFill>
            <a:srgbClr val="595959"/>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21BC599F-C7E9-4247-8F54-186A0A042C58}"/>
              </a:ext>
            </a:extLst>
          </p:cNvPr>
          <p:cNvSpPr>
            <a:spLocks noGrp="1"/>
          </p:cNvSpPr>
          <p:nvPr>
            <p:ph type="title"/>
          </p:nvPr>
        </p:nvSpPr>
        <p:spPr>
          <a:xfrm>
            <a:off x="777240" y="731519"/>
            <a:ext cx="2845191" cy="3237579"/>
          </a:xfrm>
        </p:spPr>
        <p:txBody>
          <a:bodyPr>
            <a:normAutofit/>
          </a:bodyPr>
          <a:lstStyle/>
          <a:p>
            <a:r>
              <a:rPr lang="en-CA" sz="3800" b="1" dirty="0">
                <a:solidFill>
                  <a:srgbClr val="FFFFFF"/>
                </a:solidFill>
              </a:rPr>
              <a:t>Sickness policy continued</a:t>
            </a:r>
          </a:p>
        </p:txBody>
      </p:sp>
      <p:sp>
        <p:nvSpPr>
          <p:cNvPr id="10" name="Rectangle 9">
            <a:extLst>
              <a:ext uri="{FF2B5EF4-FFF2-40B4-BE49-F238E27FC236}">
                <a16:creationId xmlns:a16="http://schemas.microsoft.com/office/drawing/2014/main" id="{6166C6D1-23AC-49C4-BA07-238E4E9F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6343" y="4419227"/>
            <a:ext cx="3414369" cy="1979852"/>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Rectangle 11">
            <a:extLst>
              <a:ext uri="{FF2B5EF4-FFF2-40B4-BE49-F238E27FC236}">
                <a16:creationId xmlns:a16="http://schemas.microsoft.com/office/drawing/2014/main" id="{1C091803-41C2-48E0-9228-5148460C74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4603" y="448055"/>
            <a:ext cx="7688475" cy="5952745"/>
          </a:xfrm>
          <a:prstGeom prst="rect">
            <a:avLst/>
          </a:prstGeom>
          <a:solidFill>
            <a:schemeClr val="tx1">
              <a:lumMod val="50000"/>
              <a:lumOff val="50000"/>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129D8F97-1972-4C1D-8AD9-B1537F3DD7A0}"/>
              </a:ext>
            </a:extLst>
          </p:cNvPr>
          <p:cNvSpPr>
            <a:spLocks noGrp="1"/>
          </p:cNvSpPr>
          <p:nvPr>
            <p:ph idx="1"/>
          </p:nvPr>
        </p:nvSpPr>
        <p:spPr>
          <a:xfrm>
            <a:off x="4044601" y="448056"/>
            <a:ext cx="7688477" cy="5809870"/>
          </a:xfrm>
        </p:spPr>
        <p:txBody>
          <a:bodyPr anchor="ctr">
            <a:normAutofit fontScale="92500" lnSpcReduction="10000"/>
          </a:bodyPr>
          <a:lstStyle/>
          <a:p>
            <a:r>
              <a:rPr lang="en-CA" sz="2600" dirty="0"/>
              <a:t>If your skater develops COVID-19 symptoms or has a known exposure to COVID-19 and has been asked to self isolate, you should notify the club. </a:t>
            </a:r>
          </a:p>
          <a:p>
            <a:r>
              <a:rPr lang="en-CA" sz="2600" dirty="0"/>
              <a:t>Your skater can return to skating once they and your family are free of the COVID-19 virus as verified by a medical professional or 10 days recovery and symptoms are resolved. </a:t>
            </a:r>
          </a:p>
          <a:p>
            <a:r>
              <a:rPr lang="en-CA" sz="2600" dirty="0"/>
              <a:t>In case of a positive test at one of our classes, We will follow AHS directives however it is possible that participants may be removed until the diagnosis of COVID-19 has been ruled out by health authorities</a:t>
            </a:r>
          </a:p>
          <a:p>
            <a:r>
              <a:rPr lang="en-CA" sz="2600" dirty="0"/>
              <a:t>Refunds for missed </a:t>
            </a:r>
            <a:r>
              <a:rPr lang="en-CA" sz="2600" dirty="0" err="1"/>
              <a:t>Canskate</a:t>
            </a:r>
            <a:r>
              <a:rPr lang="en-CA" sz="2600" dirty="0"/>
              <a:t> and </a:t>
            </a:r>
            <a:r>
              <a:rPr lang="en-CA" sz="2600" dirty="0" err="1"/>
              <a:t>Powerskate</a:t>
            </a:r>
            <a:r>
              <a:rPr lang="en-CA" sz="2600" dirty="0"/>
              <a:t> are only available with the medical documentation provision for a Covid-19 self isolation order (not applicable to travel, which will not be considered for refund) or positive test, and the skater has completed a 10 day recovery and are symptom free. </a:t>
            </a:r>
          </a:p>
          <a:p>
            <a:endParaRPr lang="en-CA" sz="2600" dirty="0"/>
          </a:p>
        </p:txBody>
      </p:sp>
    </p:spTree>
    <p:extLst>
      <p:ext uri="{BB962C8B-B14F-4D97-AF65-F5344CB8AC3E}">
        <p14:creationId xmlns:p14="http://schemas.microsoft.com/office/powerpoint/2010/main" val="32629676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7228</TotalTime>
  <Words>1948</Words>
  <Application>Microsoft Office PowerPoint</Application>
  <PresentationFormat>Widescreen</PresentationFormat>
  <Paragraphs>172</Paragraphs>
  <Slides>18</Slides>
  <Notes>0</Notes>
  <HiddenSlides>0</HiddenSlides>
  <MMClips>2</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6" baseType="lpstr">
      <vt:lpstr>Abadi MT Condensed Light</vt:lpstr>
      <vt:lpstr>Arial</vt:lpstr>
      <vt:lpstr>Calibri</vt:lpstr>
      <vt:lpstr>Calibri Light</vt:lpstr>
      <vt:lpstr>HelveticaNeueLTStd-Hv</vt:lpstr>
      <vt:lpstr>Symbol</vt:lpstr>
      <vt:lpstr>Office Theme</vt:lpstr>
      <vt:lpstr>Acrobat Document</vt:lpstr>
      <vt:lpstr>Return to Skating </vt:lpstr>
      <vt:lpstr>Stage 2 Relaunch Phase Two Return to Skating for Canskate</vt:lpstr>
      <vt:lpstr>Sessions Information</vt:lpstr>
      <vt:lpstr>Canskate Guidelines</vt:lpstr>
      <vt:lpstr>New protocols – Before you leave home</vt:lpstr>
      <vt:lpstr>Screening Checklist/Tracing Form – Everyday (Online)</vt:lpstr>
      <vt:lpstr>Arrival at the Arena </vt:lpstr>
      <vt:lpstr>Sickness Policy</vt:lpstr>
      <vt:lpstr>Sickness policy continued</vt:lpstr>
      <vt:lpstr>First Aid / Emergency Action Plan</vt:lpstr>
      <vt:lpstr>Hand Hygiene – Wash your hands often </vt:lpstr>
      <vt:lpstr>How to use Alcohol based Hand Sanitizer</vt:lpstr>
      <vt:lpstr>PowerPoint Presentation</vt:lpstr>
      <vt:lpstr>Communication </vt:lpstr>
      <vt:lpstr>Communication</vt:lpstr>
      <vt:lpstr>Jimmie Condon Arena Upgrade and renovations</vt:lpstr>
      <vt:lpstr>PRACTICE PHYSICAL DISTANCING</vt:lpstr>
      <vt:lpstr>Stay Safe Together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Return to Skating </dc:title>
  <dc:creator>Natalie Huber</dc:creator>
  <cp:lastModifiedBy>Calalta Figure Skating Club</cp:lastModifiedBy>
  <cp:revision>16</cp:revision>
  <dcterms:created xsi:type="dcterms:W3CDTF">2020-09-02T18:15:07Z</dcterms:created>
  <dcterms:modified xsi:type="dcterms:W3CDTF">2020-09-24T13:49:56Z</dcterms:modified>
</cp:coreProperties>
</file>